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1" r:id="rId2"/>
    <p:sldMasterId id="2147483728" r:id="rId3"/>
  </p:sldMasterIdLst>
  <p:notesMasterIdLst>
    <p:notesMasterId r:id="rId35"/>
  </p:notesMasterIdLst>
  <p:handoutMasterIdLst>
    <p:handoutMasterId r:id="rId36"/>
  </p:handoutMasterIdLst>
  <p:sldIdLst>
    <p:sldId id="2134961232" r:id="rId4"/>
    <p:sldId id="2134961267" r:id="rId5"/>
    <p:sldId id="2134961268" r:id="rId6"/>
    <p:sldId id="2134961238" r:id="rId7"/>
    <p:sldId id="2134961258" r:id="rId8"/>
    <p:sldId id="2134961239" r:id="rId9"/>
    <p:sldId id="2134961270" r:id="rId10"/>
    <p:sldId id="2134961253" r:id="rId11"/>
    <p:sldId id="2134961242" r:id="rId12"/>
    <p:sldId id="2134961243" r:id="rId13"/>
    <p:sldId id="2134961244" r:id="rId14"/>
    <p:sldId id="2134961245" r:id="rId15"/>
    <p:sldId id="2134961246" r:id="rId16"/>
    <p:sldId id="2134961256" r:id="rId17"/>
    <p:sldId id="2134961247" r:id="rId18"/>
    <p:sldId id="2134961273" r:id="rId19"/>
    <p:sldId id="2134961274" r:id="rId20"/>
    <p:sldId id="2134961275" r:id="rId21"/>
    <p:sldId id="2134961260" r:id="rId22"/>
    <p:sldId id="2134961254" r:id="rId23"/>
    <p:sldId id="2134961259" r:id="rId24"/>
    <p:sldId id="2134961265" r:id="rId25"/>
    <p:sldId id="2134961266" r:id="rId26"/>
    <p:sldId id="2134961272" r:id="rId27"/>
    <p:sldId id="2134961234" r:id="rId28"/>
    <p:sldId id="2134961276" r:id="rId29"/>
    <p:sldId id="2134961236" r:id="rId30"/>
    <p:sldId id="27313" r:id="rId31"/>
    <p:sldId id="27086" r:id="rId32"/>
    <p:sldId id="2134961262" r:id="rId33"/>
    <p:sldId id="27243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rio Menezes Menezes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7F2"/>
    <a:srgbClr val="C05D76"/>
    <a:srgbClr val="18263C"/>
    <a:srgbClr val="659A99"/>
    <a:srgbClr val="F3F3F3"/>
    <a:srgbClr val="EEEEF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681" autoAdjust="0"/>
    <p:restoredTop sz="92810" autoAdjust="0"/>
  </p:normalViewPr>
  <p:slideViewPr>
    <p:cSldViewPr snapToGrid="0">
      <p:cViewPr varScale="1">
        <p:scale>
          <a:sx n="76" d="100"/>
          <a:sy n="76" d="100"/>
        </p:scale>
        <p:origin x="960" y="2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589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9A011A6-0287-1B90-8FCD-57155E9903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AD0362D-051D-C273-81EC-8E1FFA5EF1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F56A7-BF54-4149-82D4-FF683E89CB7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02ACBAC-08AD-B355-2CEC-C289C25F3E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99ED27A-87D1-DAB4-5161-B62AEF6641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EB7A7-51D4-40CF-9620-9B7B6A795B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64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CA355-AAD7-4059-B457-C92208F47D28}" type="datetimeFigureOut">
              <a:rPr lang="pt-BR" smtClean="0"/>
              <a:t>30/09/2024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EBF75-4F1A-4947-900B-D02EDA03135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12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ef2784fb9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6075" y="6699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1ef2784fb9_0_220:notes"/>
          <p:cNvSpPr txBox="1">
            <a:spLocks noGrp="1"/>
          </p:cNvSpPr>
          <p:nvPr>
            <p:ph type="body" idx="1"/>
          </p:nvPr>
        </p:nvSpPr>
        <p:spPr>
          <a:xfrm>
            <a:off x="664791" y="4245039"/>
            <a:ext cx="5318324" cy="4021615"/>
          </a:xfrm>
          <a:prstGeom prst="rect">
            <a:avLst/>
          </a:prstGeom>
        </p:spPr>
        <p:txBody>
          <a:bodyPr spcFirstLastPara="1" wrap="square" lIns="89048" tIns="89048" rIns="89048" bIns="89048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3390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5258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latin typeface="Prata" pitchFamily="2" charset="77"/>
              </a:rPr>
              <a:t>AGENDA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79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7035D-E635-4CE9-B894-D061452B82A1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ata" pitchFamily="2" charset="77"/>
                <a:ea typeface="+mn-ea"/>
                <a:cs typeface="+mn-cs"/>
              </a:rPr>
              <a:pPr marL="0" marR="0" lvl="0" indent="0" algn="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ata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057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2419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9051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latin typeface="Prata" pitchFamily="2" charset="77"/>
              </a:rPr>
              <a:t>AGENDA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79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7035D-E635-4CE9-B894-D061452B82A1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ata" pitchFamily="2" charset="77"/>
                <a:ea typeface="+mn-ea"/>
                <a:cs typeface="+mn-cs"/>
              </a:rPr>
              <a:pPr marL="0" marR="0" lvl="0" indent="0" algn="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ata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350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0746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0812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8423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2552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2145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7288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0965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4845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2721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1852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1169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latin typeface="Prata" pitchFamily="2" charset="77"/>
              </a:rPr>
              <a:t>AGENDA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79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7035D-E635-4CE9-B894-D061452B82A1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ata" pitchFamily="2" charset="77"/>
                <a:ea typeface="+mn-ea"/>
                <a:cs typeface="+mn-cs"/>
              </a:rPr>
              <a:pPr marL="0" marR="0" lvl="0" indent="0" algn="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ata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1578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16117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46635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1707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68883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latin typeface="Prata" pitchFamily="2" charset="77"/>
              </a:rPr>
              <a:t>AGENDA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79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7035D-E635-4CE9-B894-D061452B82A1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ata" pitchFamily="2" charset="77"/>
                <a:ea typeface="+mn-ea"/>
                <a:cs typeface="+mn-cs"/>
              </a:rPr>
              <a:pPr marL="0" marR="0" lvl="0" indent="0" algn="r" defTabSz="1827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B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ata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31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96906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5EBF75-4F1A-4947-900B-D02EDA03135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5874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20055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7606747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17606747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31832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669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microsoft.com/office/2007/relationships/hdphoto" Target="../media/hdphoto1.wdp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image" Target="../media/image11.png"/><Relationship Id="rId16" Type="http://schemas.openxmlformats.org/officeDocument/2006/relationships/image" Target="../media/image24.png"/><Relationship Id="rId20" Type="http://schemas.openxmlformats.org/officeDocument/2006/relationships/image" Target="../media/image2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svg"/><Relationship Id="rId27" Type="http://schemas.openxmlformats.org/officeDocument/2006/relationships/image" Target="../media/image3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iber_Capa">
    <p:bg>
      <p:bgPr>
        <a:solidFill>
          <a:srgbClr val="1826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 person typing on a computer&#10;&#10;Description automatically generated">
            <a:extLst>
              <a:ext uri="{FF2B5EF4-FFF2-40B4-BE49-F238E27FC236}">
                <a16:creationId xmlns:a16="http://schemas.microsoft.com/office/drawing/2014/main" id="{89BD9F61-39A8-4175-AE55-8BEBDAF1A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4350" y="0"/>
            <a:ext cx="6597650" cy="6858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FB199D82-6024-451A-5F6F-B09599D3A4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858" y="570867"/>
            <a:ext cx="1317813" cy="373848"/>
          </a:xfrm>
          <a:prstGeom prst="rect">
            <a:avLst/>
          </a:prstGeom>
          <a:effectLst>
            <a:outerShdw blurRad="359998" dist="74345" dir="5400000" algn="t" rotWithShape="0">
              <a:srgbClr val="19263C">
                <a:alpha val="66742"/>
              </a:srgbClr>
            </a:outerShdw>
          </a:effectLst>
        </p:spPr>
      </p:pic>
      <p:sp>
        <p:nvSpPr>
          <p:cNvPr id="9" name="CaixaDeTexto 2">
            <a:extLst>
              <a:ext uri="{FF2B5EF4-FFF2-40B4-BE49-F238E27FC236}">
                <a16:creationId xmlns:a16="http://schemas.microsoft.com/office/drawing/2014/main" id="{F7ADF22D-091C-9F6D-9164-56A5A87AEA05}"/>
              </a:ext>
            </a:extLst>
          </p:cNvPr>
          <p:cNvSpPr txBox="1"/>
          <p:nvPr userDrawn="1"/>
        </p:nvSpPr>
        <p:spPr>
          <a:xfrm>
            <a:off x="627790" y="5751848"/>
            <a:ext cx="3021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srgbClr val="C05D76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Listen to stakeholders. </a:t>
            </a:r>
          </a:p>
          <a:p>
            <a:pPr marL="0" marR="0" lvl="0" indent="0" algn="l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srgbClr val="C05D76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Build trust.</a:t>
            </a:r>
            <a:endParaRPr kumimoji="0" lang="pt-BR" sz="3200" i="0" u="none" strike="noStrike" kern="1200" cap="none" spc="0" normalizeH="0" baseline="0" noProof="0" dirty="0">
              <a:ln>
                <a:noFill/>
              </a:ln>
              <a:solidFill>
                <a:srgbClr val="C05D76"/>
              </a:solidFill>
              <a:effectLst/>
              <a:uLnTx/>
              <a:uFillTx/>
              <a:latin typeface="Inter" panose="020B0604020202020204" charset="0"/>
              <a:ea typeface="+mn-ea"/>
              <a:cs typeface="Inter" panose="020B060402020202020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3F0D5D-1BBE-A818-AF5C-E6BB94DF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90" y="1476295"/>
            <a:ext cx="4941990" cy="3741584"/>
          </a:xfrm>
        </p:spPr>
        <p:txBody>
          <a:bodyPr>
            <a:normAutofit/>
          </a:bodyPr>
          <a:lstStyle>
            <a:lvl1pPr>
              <a:defRPr kumimoji="0" lang="pt-BR" sz="5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10" name="Imagem 4" descr="Imagem preta e branca de relógio ao fundo&#10;&#10;Descrição gerada automaticamente com confiança baixa">
            <a:extLst>
              <a:ext uri="{FF2B5EF4-FFF2-40B4-BE49-F238E27FC236}">
                <a16:creationId xmlns:a16="http://schemas.microsoft.com/office/drawing/2014/main" id="{6677FE84-F8DD-FC6A-5166-6508F4CCB4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5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1527" y="-282785"/>
            <a:ext cx="2502431" cy="2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83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iber_Agenda">
    <p:bg>
      <p:bgPr>
        <a:solidFill>
          <a:srgbClr val="1826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4" descr="Imagem preta e branca de relógio ao fundo&#10;&#10;Descrição gerada automaticamente com confiança baixa">
            <a:extLst>
              <a:ext uri="{FF2B5EF4-FFF2-40B4-BE49-F238E27FC236}">
                <a16:creationId xmlns:a16="http://schemas.microsoft.com/office/drawing/2014/main" id="{27A036B1-F913-D601-1B84-B6BB60F438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3852" y="-228241"/>
            <a:ext cx="2358804" cy="2314095"/>
          </a:xfrm>
          <a:prstGeom prst="rect">
            <a:avLst/>
          </a:prstGeom>
        </p:spPr>
      </p:pic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4C02457F-542B-34B5-B47E-7970AAB280E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184762" y="1489491"/>
            <a:ext cx="6169038" cy="3888141"/>
          </a:xfrm>
        </p:spPr>
        <p:txBody>
          <a:bodyPr anchor="ctr"/>
          <a:lstStyle>
            <a:lvl1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 kumimoji="0" lang="pt-BR" sz="2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defRPr>
            </a:lvl1pPr>
            <a:lvl2pPr marL="456880" indent="0">
              <a:buNone/>
              <a:defRPr kumimoji="0" lang="pt-BR" sz="2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defRPr>
            </a:lvl2pPr>
            <a:lvl3pPr marL="913760" indent="0">
              <a:buNone/>
              <a:defRPr kumimoji="0" lang="pt-BR" sz="2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defRPr>
            </a:lvl3pPr>
            <a:lvl4pPr marL="1370640" indent="0">
              <a:buNone/>
              <a:defRPr kumimoji="0" lang="pt-BR" sz="2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defRPr>
            </a:lvl4pPr>
            <a:lvl5pPr marL="1827520" indent="0">
              <a:buNone/>
              <a:defRPr kumimoji="0" lang="pt-BR" sz="2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defRPr>
            </a:lvl5pPr>
          </a:lstStyle>
          <a:p>
            <a:pPr lvl="0"/>
            <a:r>
              <a:rPr lang="pt-BR" dirty="0"/>
              <a:t>Clique para editar o texto</a:t>
            </a:r>
          </a:p>
          <a:p>
            <a:pPr lvl="0"/>
            <a:r>
              <a:rPr lang="pt-BR" dirty="0"/>
              <a:t>Segundo nível</a:t>
            </a:r>
          </a:p>
          <a:p>
            <a:pPr lvl="0"/>
            <a:r>
              <a:rPr lang="pt-BR" dirty="0"/>
              <a:t>Terceiro nível</a:t>
            </a:r>
          </a:p>
          <a:p>
            <a:pPr lvl="0"/>
            <a:r>
              <a:rPr lang="pt-BR" dirty="0"/>
              <a:t>Quarto nível</a:t>
            </a:r>
          </a:p>
          <a:p>
            <a:pPr lvl="0"/>
            <a:r>
              <a:rPr lang="pt-BR" dirty="0"/>
              <a:t>Quinto nível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A642BE-BB9C-ED0E-6790-A13BB68DF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906" y="365127"/>
            <a:ext cx="10076894" cy="585788"/>
          </a:xfrm>
        </p:spPr>
        <p:txBody>
          <a:bodyPr>
            <a:normAutofit/>
          </a:bodyPr>
          <a:lstStyle>
            <a:lvl1pPr>
              <a:defRPr kumimoji="0" lang="pt-BR" sz="4000" b="1" i="0" u="none" strike="noStrike" kern="1200" cap="none" spc="0" normalizeH="0" baseline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nter" panose="02000503000000020004"/>
                <a:ea typeface="+mj-ea"/>
                <a:cs typeface="+mj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1EA8004-C6D6-CFC0-54BA-3EEB4D892F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21" y="357489"/>
            <a:ext cx="587948" cy="58578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F214A9D-F82A-4FA1-3DF3-B6282EA5A836}"/>
              </a:ext>
            </a:extLst>
          </p:cNvPr>
          <p:cNvSpPr/>
          <p:nvPr userDrawn="1"/>
        </p:nvSpPr>
        <p:spPr>
          <a:xfrm rot="10800000">
            <a:off x="1343055" y="5929193"/>
            <a:ext cx="669852" cy="926574"/>
          </a:xfrm>
          <a:prstGeom prst="roundRect">
            <a:avLst>
              <a:gd name="adj" fmla="val 7384"/>
            </a:avLst>
          </a:prstGeom>
          <a:solidFill>
            <a:srgbClr val="385581">
              <a:alpha val="1523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6C6F403-D5A2-8AB2-86E8-134D5DAD4569}"/>
              </a:ext>
            </a:extLst>
          </p:cNvPr>
          <p:cNvSpPr/>
          <p:nvPr userDrawn="1"/>
        </p:nvSpPr>
        <p:spPr>
          <a:xfrm rot="10800000">
            <a:off x="673820" y="5656581"/>
            <a:ext cx="669852" cy="1199187"/>
          </a:xfrm>
          <a:prstGeom prst="roundRect">
            <a:avLst>
              <a:gd name="adj" fmla="val 7384"/>
            </a:avLst>
          </a:prstGeom>
          <a:solidFill>
            <a:srgbClr val="38558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2EC75AD-647B-1167-3AA4-2B0E8389FBC1}"/>
              </a:ext>
            </a:extLst>
          </p:cNvPr>
          <p:cNvSpPr/>
          <p:nvPr userDrawn="1"/>
        </p:nvSpPr>
        <p:spPr>
          <a:xfrm rot="10800000">
            <a:off x="3969" y="5377632"/>
            <a:ext cx="669852" cy="1478136"/>
          </a:xfrm>
          <a:prstGeom prst="roundRect">
            <a:avLst>
              <a:gd name="adj" fmla="val 7384"/>
            </a:avLst>
          </a:prstGeom>
          <a:solidFill>
            <a:srgbClr val="385581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5B3579C8-6C14-DA7C-5905-864A3B97CE07}"/>
              </a:ext>
            </a:extLst>
          </p:cNvPr>
          <p:cNvCxnSpPr>
            <a:cxnSpLocks/>
          </p:cNvCxnSpPr>
          <p:nvPr userDrawn="1"/>
        </p:nvCxnSpPr>
        <p:spPr>
          <a:xfrm>
            <a:off x="4585420" y="1629075"/>
            <a:ext cx="0" cy="3599849"/>
          </a:xfrm>
          <a:prstGeom prst="line">
            <a:avLst/>
          </a:prstGeom>
          <a:noFill/>
          <a:ln w="6350" cap="flat" cmpd="sng" algn="ctr">
            <a:solidFill>
              <a:srgbClr val="C05D76"/>
            </a:solidFill>
            <a:prstDash val="solid"/>
            <a:miter lim="800000"/>
          </a:ln>
          <a:effectLst/>
        </p:spPr>
      </p:cxnSp>
      <p:sp>
        <p:nvSpPr>
          <p:cNvPr id="16" name="Espaço Reservado para Número de Slide 9">
            <a:extLst>
              <a:ext uri="{FF2B5EF4-FFF2-40B4-BE49-F238E27FC236}">
                <a16:creationId xmlns:a16="http://schemas.microsoft.com/office/drawing/2014/main" id="{FB3A138B-A480-161E-EE50-72C1856B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0122" y="6449932"/>
            <a:ext cx="91022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A2D093-1276-4FD7-8D50-CCCC06B7B60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903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iber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19">
            <a:extLst>
              <a:ext uri="{FF2B5EF4-FFF2-40B4-BE49-F238E27FC236}">
                <a16:creationId xmlns:a16="http://schemas.microsoft.com/office/drawing/2014/main" id="{FC1A9F3D-33B2-E7DB-7E27-C0924FADEA74}"/>
              </a:ext>
            </a:extLst>
          </p:cNvPr>
          <p:cNvSpPr/>
          <p:nvPr userDrawn="1"/>
        </p:nvSpPr>
        <p:spPr>
          <a:xfrm>
            <a:off x="11898" y="1212783"/>
            <a:ext cx="12172167" cy="5642332"/>
          </a:xfrm>
          <a:prstGeom prst="rect">
            <a:avLst/>
          </a:prstGeom>
          <a:solidFill>
            <a:srgbClr val="F6F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756">
              <a:defRPr/>
            </a:pPr>
            <a:endParaRPr lang="pt-BR" sz="2000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F036B3-066A-964B-4F50-EA44CC24C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694" y="248526"/>
            <a:ext cx="10330106" cy="839436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lang="pt-BR" sz="2800" b="1" kern="0" dirty="0">
                <a:solidFill>
                  <a:srgbClr val="14263E"/>
                </a:solidFill>
                <a:latin typeface="Inter" panose="02000503000000020004" pitchFamily="2" charset="0"/>
                <a:ea typeface="+mj-ea"/>
                <a:cs typeface="+mj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1E2350D0-DECA-5818-796B-0F5ABE4F0E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246" y="125670"/>
            <a:ext cx="1939100" cy="1904474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FE5F06E4-FC4A-08F1-A0ED-2020E17C2F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defTabSz="913349"/>
            <a:endParaRPr lang="pt-BR" sz="3596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8" name="Picture 1">
            <a:extLst>
              <a:ext uri="{FF2B5EF4-FFF2-40B4-BE49-F238E27FC236}">
                <a16:creationId xmlns:a16="http://schemas.microsoft.com/office/drawing/2014/main" id="{7202641D-6138-8CDA-D1B3-DCE7A0A381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623" y="361488"/>
            <a:ext cx="578325" cy="578325"/>
          </a:xfrm>
          <a:prstGeom prst="rect">
            <a:avLst/>
          </a:prstGeom>
        </p:spPr>
      </p:pic>
      <p:sp>
        <p:nvSpPr>
          <p:cNvPr id="22" name="Espaço Reservado para Conteúdo 2">
            <a:extLst>
              <a:ext uri="{FF2B5EF4-FFF2-40B4-BE49-F238E27FC236}">
                <a16:creationId xmlns:a16="http://schemas.microsoft.com/office/drawing/2014/main" id="{D0729334-158D-FBE0-1764-DA769C5A7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694" y="1825625"/>
            <a:ext cx="10330106" cy="4351338"/>
          </a:xfrm>
        </p:spPr>
        <p:txBody>
          <a:bodyPr/>
          <a:lstStyle>
            <a:lvl1pPr marL="0" indent="0">
              <a:buNone/>
              <a:defRPr sz="2000">
                <a:solidFill>
                  <a:srgbClr val="18263C"/>
                </a:solidFill>
                <a:latin typeface="Inter" panose="02000503000000020004"/>
              </a:defRPr>
            </a:lvl1pPr>
            <a:lvl2pPr>
              <a:defRPr sz="2000">
                <a:solidFill>
                  <a:srgbClr val="18263C"/>
                </a:solidFill>
                <a:latin typeface="Inter" panose="02000503000000020004"/>
              </a:defRPr>
            </a:lvl2pPr>
            <a:lvl3pPr>
              <a:defRPr sz="1800">
                <a:solidFill>
                  <a:srgbClr val="18263C"/>
                </a:solidFill>
                <a:latin typeface="Inter" panose="02000503000000020004"/>
              </a:defRPr>
            </a:lvl3pPr>
            <a:lvl4pPr>
              <a:defRPr sz="1600">
                <a:solidFill>
                  <a:srgbClr val="18263C"/>
                </a:solidFill>
                <a:latin typeface="Inter" panose="02000503000000020004"/>
              </a:defRPr>
            </a:lvl4pPr>
            <a:lvl5pPr>
              <a:defRPr sz="1600">
                <a:solidFill>
                  <a:srgbClr val="18263C"/>
                </a:solidFill>
                <a:latin typeface="Inter" panose="02000503000000020004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</p:txBody>
      </p:sp>
      <p:sp>
        <p:nvSpPr>
          <p:cNvPr id="25" name="Espaço Reservado para Número de Slide 24">
            <a:extLst>
              <a:ext uri="{FF2B5EF4-FFF2-40B4-BE49-F238E27FC236}">
                <a16:creationId xmlns:a16="http://schemas.microsoft.com/office/drawing/2014/main" id="{B9672D8B-288E-9F2E-123F-639981413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0122" y="6449932"/>
            <a:ext cx="910224" cy="365125"/>
          </a:xfrm>
          <a:prstGeom prst="rect">
            <a:avLst/>
          </a:prstGeom>
        </p:spPr>
        <p:txBody>
          <a:bodyPr/>
          <a:lstStyle>
            <a:lvl1pPr>
              <a:defRPr kumimoji="0" lang="pt-BR" sz="1198" b="1" i="0" u="none" strike="noStrike" kern="1200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 Sans Text Medium" panose="02010603030407020203"/>
                <a:ea typeface="+mn-ea"/>
                <a:cs typeface="+mn-cs"/>
              </a:defRPr>
            </a:lvl1pPr>
          </a:lstStyle>
          <a:p>
            <a:fld id="{EBA2D093-1276-4FD7-8D50-CCCC06B7B606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26" name="Picture 17">
            <a:extLst>
              <a:ext uri="{FF2B5EF4-FFF2-40B4-BE49-F238E27FC236}">
                <a16:creationId xmlns:a16="http://schemas.microsoft.com/office/drawing/2014/main" id="{F90AB1BF-5030-95A5-1094-7887A31990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01" y="6071321"/>
            <a:ext cx="1058362" cy="581695"/>
          </a:xfrm>
          <a:prstGeom prst="rect">
            <a:avLst/>
          </a:prstGeom>
        </p:spPr>
      </p:pic>
      <p:pic>
        <p:nvPicPr>
          <p:cNvPr id="28" name="Picture 19">
            <a:extLst>
              <a:ext uri="{FF2B5EF4-FFF2-40B4-BE49-F238E27FC236}">
                <a16:creationId xmlns:a16="http://schemas.microsoft.com/office/drawing/2014/main" id="{0CFFD2F4-BAD5-8BE5-E529-C4CBC2340C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866" y="6071321"/>
            <a:ext cx="1058362" cy="58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iber_Título e Conteúdo_fundo escuro">
    <p:bg>
      <p:bgPr>
        <a:solidFill>
          <a:srgbClr val="1826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8A944A-5DE8-E4B0-C157-F1AD1F14D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968" y="365126"/>
            <a:ext cx="10263831" cy="593005"/>
          </a:xfrm>
        </p:spPr>
        <p:txBody>
          <a:bodyPr>
            <a:normAutofit/>
          </a:bodyPr>
          <a:lstStyle>
            <a:lvl1pPr>
              <a:defRPr lang="pt-BR" sz="2400" b="1" kern="12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j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6" name="Imagem 4" descr="Imagem preta e branca de relógio ao fundo&#10;&#10;Descrição gerada automaticamente com confiança baixa">
            <a:extLst>
              <a:ext uri="{FF2B5EF4-FFF2-40B4-BE49-F238E27FC236}">
                <a16:creationId xmlns:a16="http://schemas.microsoft.com/office/drawing/2014/main" id="{888E5322-1784-2C20-75DC-638A56AE52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3852" y="-228241"/>
            <a:ext cx="2358804" cy="2314095"/>
          </a:xfrm>
          <a:prstGeom prst="rect">
            <a:avLst/>
          </a:prstGeom>
        </p:spPr>
      </p:pic>
      <p:pic>
        <p:nvPicPr>
          <p:cNvPr id="45" name="Picture 40">
            <a:extLst>
              <a:ext uri="{FF2B5EF4-FFF2-40B4-BE49-F238E27FC236}">
                <a16:creationId xmlns:a16="http://schemas.microsoft.com/office/drawing/2014/main" id="{E059D8B8-E536-4DE5-5960-D4603C9699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21" y="357489"/>
            <a:ext cx="587948" cy="585787"/>
          </a:xfrm>
          <a:prstGeom prst="rect">
            <a:avLst/>
          </a:prstGeom>
        </p:spPr>
      </p:pic>
      <p:pic>
        <p:nvPicPr>
          <p:cNvPr id="46" name="Picture 42" descr="A black and white background with white dots&#10;&#10;Description automatically generated">
            <a:extLst>
              <a:ext uri="{FF2B5EF4-FFF2-40B4-BE49-F238E27FC236}">
                <a16:creationId xmlns:a16="http://schemas.microsoft.com/office/drawing/2014/main" id="{F906747F-5460-9EC5-3663-A74493E6F2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2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65" y="6134226"/>
            <a:ext cx="879375" cy="484999"/>
          </a:xfrm>
          <a:prstGeom prst="rect">
            <a:avLst/>
          </a:prstGeom>
        </p:spPr>
      </p:pic>
      <p:pic>
        <p:nvPicPr>
          <p:cNvPr id="47" name="Picture 43" descr="A black and white background with white dots&#10;&#10;Description automatically generated">
            <a:extLst>
              <a:ext uri="{FF2B5EF4-FFF2-40B4-BE49-F238E27FC236}">
                <a16:creationId xmlns:a16="http://schemas.microsoft.com/office/drawing/2014/main" id="{B98D56D1-AA46-E521-6A71-0DBA302011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2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917" y="6134226"/>
            <a:ext cx="879375" cy="484999"/>
          </a:xfrm>
          <a:prstGeom prst="rect">
            <a:avLst/>
          </a:prstGeom>
        </p:spPr>
      </p:pic>
      <p:sp>
        <p:nvSpPr>
          <p:cNvPr id="49" name="Espaço Reservado para Conteúdo 2">
            <a:extLst>
              <a:ext uri="{FF2B5EF4-FFF2-40B4-BE49-F238E27FC236}">
                <a16:creationId xmlns:a16="http://schemas.microsoft.com/office/drawing/2014/main" id="{A8A0FC10-FD32-0639-8EF2-7D41E4103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694" y="1825625"/>
            <a:ext cx="10330106" cy="4351338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Inter" panose="02000503000000020004"/>
              </a:defRPr>
            </a:lvl1pPr>
            <a:lvl2pPr>
              <a:defRPr sz="2000">
                <a:solidFill>
                  <a:schemeClr val="bg1"/>
                </a:solidFill>
                <a:latin typeface="Inter" panose="02000503000000020004"/>
              </a:defRPr>
            </a:lvl2pPr>
            <a:lvl3pPr>
              <a:defRPr sz="1800">
                <a:solidFill>
                  <a:schemeClr val="bg1"/>
                </a:solidFill>
                <a:latin typeface="Inter" panose="02000503000000020004"/>
              </a:defRPr>
            </a:lvl3pPr>
            <a:lvl4pPr>
              <a:defRPr sz="1600">
                <a:solidFill>
                  <a:schemeClr val="bg1"/>
                </a:solidFill>
                <a:latin typeface="Inter" panose="02000503000000020004"/>
              </a:defRPr>
            </a:lvl4pPr>
            <a:lvl5pPr>
              <a:defRPr sz="1600">
                <a:solidFill>
                  <a:srgbClr val="18263C"/>
                </a:solidFill>
                <a:latin typeface="Inter" panose="02000503000000020004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</p:txBody>
      </p:sp>
      <p:sp>
        <p:nvSpPr>
          <p:cNvPr id="50" name="Espaço Reservado para Número de Slide 9">
            <a:extLst>
              <a:ext uri="{FF2B5EF4-FFF2-40B4-BE49-F238E27FC236}">
                <a16:creationId xmlns:a16="http://schemas.microsoft.com/office/drawing/2014/main" id="{54D667BF-D85F-A984-1256-04D5B6C5A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0122" y="6449932"/>
            <a:ext cx="91022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A2D093-1276-4FD7-8D50-CCCC06B7B60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5191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iber_2 par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>
            <a:extLst>
              <a:ext uri="{FF2B5EF4-FFF2-40B4-BE49-F238E27FC236}">
                <a16:creationId xmlns:a16="http://schemas.microsoft.com/office/drawing/2014/main" id="{7E954BF4-7604-1E8E-1E62-5917730594B4}"/>
              </a:ext>
            </a:extLst>
          </p:cNvPr>
          <p:cNvSpPr/>
          <p:nvPr userDrawn="1"/>
        </p:nvSpPr>
        <p:spPr>
          <a:xfrm>
            <a:off x="-1" y="1"/>
            <a:ext cx="6515101" cy="6858000"/>
          </a:xfrm>
          <a:prstGeom prst="rect">
            <a:avLst/>
          </a:prstGeom>
          <a:solidFill>
            <a:srgbClr val="1826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Espaço Reservado para Conteúdo 2">
            <a:extLst>
              <a:ext uri="{FF2B5EF4-FFF2-40B4-BE49-F238E27FC236}">
                <a16:creationId xmlns:a16="http://schemas.microsoft.com/office/drawing/2014/main" id="{FBDFFAD7-33CF-7A9D-5C5E-CE43AFF2690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956332" y="3429000"/>
            <a:ext cx="5009039" cy="28146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Inter" panose="02000503000000020004"/>
              </a:defRPr>
            </a:lvl1pPr>
            <a:lvl2pPr>
              <a:defRPr lang="pt-BR" sz="1400" kern="1200" dirty="0">
                <a:solidFill>
                  <a:schemeClr val="bg1"/>
                </a:solidFill>
                <a:latin typeface="Inter" panose="02000503000000020004"/>
                <a:ea typeface="+mn-ea"/>
                <a:cs typeface="+mn-cs"/>
              </a:defRPr>
            </a:lvl2pPr>
            <a:lvl3pPr>
              <a:defRPr lang="pt-BR" sz="1400" kern="1200" dirty="0">
                <a:solidFill>
                  <a:schemeClr val="bg1"/>
                </a:solidFill>
                <a:latin typeface="Inter" panose="02000503000000020004"/>
                <a:ea typeface="+mn-ea"/>
                <a:cs typeface="+mn-cs"/>
              </a:defRPr>
            </a:lvl3pPr>
            <a:lvl4pPr>
              <a:defRPr lang="pt-BR" sz="1400" kern="1200" dirty="0">
                <a:solidFill>
                  <a:schemeClr val="bg1"/>
                </a:solidFill>
                <a:latin typeface="Inter" panose="02000503000000020004"/>
                <a:ea typeface="+mn-ea"/>
                <a:cs typeface="+mn-cs"/>
              </a:defRPr>
            </a:lvl4pPr>
            <a:lvl5pPr>
              <a:defRPr sz="1600">
                <a:solidFill>
                  <a:srgbClr val="18263C"/>
                </a:solidFill>
                <a:latin typeface="Inter" panose="02000503000000020004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030326E2-7677-4F63-D7F3-2E60EC2050F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961268" y="1652155"/>
            <a:ext cx="5004103" cy="156209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lang="pt-BR" sz="2800" b="1" kern="1200" dirty="0">
                <a:solidFill>
                  <a:srgbClr val="FEFEFE"/>
                </a:solidFill>
                <a:latin typeface="Inter" panose="02000503000000020004"/>
                <a:ea typeface="+mj-ea"/>
                <a:cs typeface="+mj-cs"/>
              </a:defRPr>
            </a:lvl1pPr>
            <a:lvl2pPr marL="456880" indent="0" algn="ctr">
              <a:buNone/>
              <a:defRPr sz="1999"/>
            </a:lvl2pPr>
            <a:lvl3pPr marL="913760" indent="0" algn="ctr">
              <a:buNone/>
              <a:defRPr sz="1799"/>
            </a:lvl3pPr>
            <a:lvl4pPr marL="1370640" indent="0" algn="ctr">
              <a:buNone/>
              <a:defRPr sz="1599"/>
            </a:lvl4pPr>
            <a:lvl5pPr marL="1827520" indent="0" algn="ctr">
              <a:buNone/>
              <a:defRPr sz="1599"/>
            </a:lvl5pPr>
            <a:lvl6pPr marL="2284400" indent="0" algn="ctr">
              <a:buNone/>
              <a:defRPr sz="1599"/>
            </a:lvl6pPr>
            <a:lvl7pPr marL="2741280" indent="0" algn="ctr">
              <a:buNone/>
              <a:defRPr sz="1599"/>
            </a:lvl7pPr>
            <a:lvl8pPr marL="3198160" indent="0" algn="ctr">
              <a:buNone/>
              <a:defRPr sz="1599"/>
            </a:lvl8pPr>
            <a:lvl9pPr marL="3655040" indent="0" algn="ctr">
              <a:buNone/>
              <a:defRPr sz="1599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22" name="Espaço Reservado para Conteúdo 2">
            <a:extLst>
              <a:ext uri="{FF2B5EF4-FFF2-40B4-BE49-F238E27FC236}">
                <a16:creationId xmlns:a16="http://schemas.microsoft.com/office/drawing/2014/main" id="{529DD49E-5038-D2C7-3838-880A97FCC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7864" y="1652155"/>
            <a:ext cx="4426864" cy="4591508"/>
          </a:xfrm>
        </p:spPr>
        <p:txBody>
          <a:bodyPr/>
          <a:lstStyle>
            <a:lvl1pPr marL="0" indent="0">
              <a:buNone/>
              <a:defRPr sz="2000">
                <a:solidFill>
                  <a:srgbClr val="18263C"/>
                </a:solidFill>
                <a:latin typeface="Inter" panose="02000503000000020004"/>
              </a:defRPr>
            </a:lvl1pPr>
            <a:lvl2pPr>
              <a:defRPr sz="2000">
                <a:solidFill>
                  <a:srgbClr val="18263C"/>
                </a:solidFill>
                <a:latin typeface="Inter" panose="02000503000000020004"/>
              </a:defRPr>
            </a:lvl2pPr>
            <a:lvl3pPr>
              <a:defRPr sz="1800">
                <a:solidFill>
                  <a:srgbClr val="18263C"/>
                </a:solidFill>
                <a:latin typeface="Inter" panose="02000503000000020004"/>
              </a:defRPr>
            </a:lvl3pPr>
            <a:lvl4pPr>
              <a:defRPr sz="1600">
                <a:solidFill>
                  <a:srgbClr val="18263C"/>
                </a:solidFill>
                <a:latin typeface="Inter" panose="02000503000000020004"/>
              </a:defRPr>
            </a:lvl4pPr>
            <a:lvl5pPr>
              <a:defRPr sz="1600">
                <a:solidFill>
                  <a:srgbClr val="18263C"/>
                </a:solidFill>
                <a:latin typeface="Inter" panose="02000503000000020004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2821F72-DC08-81B2-8A8F-8F94B610E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7864" y="365127"/>
            <a:ext cx="4426864" cy="1047571"/>
          </a:xfrm>
        </p:spPr>
        <p:txBody>
          <a:bodyPr>
            <a:normAutofit/>
          </a:bodyPr>
          <a:lstStyle>
            <a:lvl1pPr algn="ctr">
              <a:defRPr lang="pt-BR" sz="2841" b="1" kern="1200" dirty="0">
                <a:solidFill>
                  <a:srgbClr val="17253C"/>
                </a:solidFill>
                <a:latin typeface="Inter"/>
                <a:ea typeface="+mn-ea"/>
                <a:cs typeface="Inter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6BD17C55-5115-AC0A-050A-51BB6AECBE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246" y="125670"/>
            <a:ext cx="1939100" cy="1904474"/>
          </a:xfrm>
          <a:prstGeom prst="rect">
            <a:avLst/>
          </a:prstGeom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4226C6B9-153B-2E65-4F43-72F7E57D44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21" y="357489"/>
            <a:ext cx="587948" cy="585787"/>
          </a:xfrm>
          <a:prstGeom prst="rect">
            <a:avLst/>
          </a:prstGeom>
        </p:spPr>
      </p:pic>
      <p:sp>
        <p:nvSpPr>
          <p:cNvPr id="18" name="Espaço Reservado para Número de Slide 3">
            <a:extLst>
              <a:ext uri="{FF2B5EF4-FFF2-40B4-BE49-F238E27FC236}">
                <a16:creationId xmlns:a16="http://schemas.microsoft.com/office/drawing/2014/main" id="{CCD8FEE2-4D4C-50F8-D267-9A0B4203CB99}"/>
              </a:ext>
            </a:extLst>
          </p:cNvPr>
          <p:cNvSpPr txBox="1">
            <a:spLocks/>
          </p:cNvSpPr>
          <p:nvPr userDrawn="1"/>
        </p:nvSpPr>
        <p:spPr>
          <a:xfrm>
            <a:off x="11611199" y="6506121"/>
            <a:ext cx="356988" cy="22620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6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50CCD-BA9F-45B6-BC4D-C917FF01DFF6}" type="slidenum">
              <a:rPr kumimoji="0" lang="pt-BR" sz="1198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 Sans Text Medium" panose="02010603030407020203"/>
                <a:ea typeface="+mn-ea"/>
                <a:cs typeface="+mn-cs"/>
              </a:rPr>
              <a:pPr marL="0" marR="0" lvl="0" indent="0" algn="ctr" defTabSz="4565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OL Sans Text Medium" panose="02010603030407020203"/>
              <a:ea typeface="+mn-ea"/>
              <a:cs typeface="+mn-cs"/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E167A595-8AA4-DDC7-A0A5-F24333DDEA2D}"/>
              </a:ext>
            </a:extLst>
          </p:cNvPr>
          <p:cNvSpPr/>
          <p:nvPr userDrawn="1"/>
        </p:nvSpPr>
        <p:spPr>
          <a:xfrm rot="10800000">
            <a:off x="1343055" y="5929193"/>
            <a:ext cx="669852" cy="926574"/>
          </a:xfrm>
          <a:prstGeom prst="roundRect">
            <a:avLst>
              <a:gd name="adj" fmla="val 7384"/>
            </a:avLst>
          </a:prstGeom>
          <a:solidFill>
            <a:srgbClr val="385581">
              <a:alpha val="1523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ounded Rectangle 10">
            <a:extLst>
              <a:ext uri="{FF2B5EF4-FFF2-40B4-BE49-F238E27FC236}">
                <a16:creationId xmlns:a16="http://schemas.microsoft.com/office/drawing/2014/main" id="{D18FDA14-8746-9F65-B267-B8222109A39A}"/>
              </a:ext>
            </a:extLst>
          </p:cNvPr>
          <p:cNvSpPr/>
          <p:nvPr userDrawn="1"/>
        </p:nvSpPr>
        <p:spPr>
          <a:xfrm rot="10800000">
            <a:off x="673820" y="5656581"/>
            <a:ext cx="669852" cy="1199187"/>
          </a:xfrm>
          <a:prstGeom prst="roundRect">
            <a:avLst>
              <a:gd name="adj" fmla="val 7384"/>
            </a:avLst>
          </a:prstGeom>
          <a:solidFill>
            <a:srgbClr val="38558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ounded Rectangle 11">
            <a:extLst>
              <a:ext uri="{FF2B5EF4-FFF2-40B4-BE49-F238E27FC236}">
                <a16:creationId xmlns:a16="http://schemas.microsoft.com/office/drawing/2014/main" id="{568BD28E-07A8-AD71-FDA4-5E6559F13CD3}"/>
              </a:ext>
            </a:extLst>
          </p:cNvPr>
          <p:cNvSpPr/>
          <p:nvPr userDrawn="1"/>
        </p:nvSpPr>
        <p:spPr>
          <a:xfrm rot="10800000">
            <a:off x="3969" y="5377632"/>
            <a:ext cx="669852" cy="1478136"/>
          </a:xfrm>
          <a:prstGeom prst="roundRect">
            <a:avLst>
              <a:gd name="adj" fmla="val 7384"/>
            </a:avLst>
          </a:prstGeom>
          <a:solidFill>
            <a:srgbClr val="385581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18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C6A4A20C-4B62-0DE7-83B1-6441F59FC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9933" y="1652155"/>
            <a:ext cx="5704795" cy="4591508"/>
          </a:xfrm>
        </p:spPr>
        <p:txBody>
          <a:bodyPr/>
          <a:lstStyle>
            <a:lvl1pPr marL="0" indent="0">
              <a:buNone/>
              <a:defRPr sz="2000">
                <a:solidFill>
                  <a:srgbClr val="18263C"/>
                </a:solidFill>
                <a:latin typeface="Inter" panose="02000503000000020004"/>
              </a:defRPr>
            </a:lvl1pPr>
            <a:lvl2pPr>
              <a:defRPr sz="2000">
                <a:solidFill>
                  <a:srgbClr val="18263C"/>
                </a:solidFill>
                <a:latin typeface="Inter" panose="02000503000000020004"/>
              </a:defRPr>
            </a:lvl2pPr>
            <a:lvl3pPr>
              <a:defRPr sz="1800">
                <a:solidFill>
                  <a:srgbClr val="18263C"/>
                </a:solidFill>
                <a:latin typeface="Inter" panose="02000503000000020004"/>
              </a:defRPr>
            </a:lvl3pPr>
            <a:lvl4pPr>
              <a:defRPr sz="1600">
                <a:solidFill>
                  <a:srgbClr val="18263C"/>
                </a:solidFill>
                <a:latin typeface="Inter" panose="02000503000000020004"/>
              </a:defRPr>
            </a:lvl4pPr>
            <a:lvl5pPr>
              <a:defRPr sz="1600">
                <a:solidFill>
                  <a:srgbClr val="18263C"/>
                </a:solidFill>
                <a:latin typeface="Inter" panose="02000503000000020004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</p:txBody>
      </p:sp>
      <p:pic>
        <p:nvPicPr>
          <p:cNvPr id="7" name="Picture 21">
            <a:extLst>
              <a:ext uri="{FF2B5EF4-FFF2-40B4-BE49-F238E27FC236}">
                <a16:creationId xmlns:a16="http://schemas.microsoft.com/office/drawing/2014/main" id="{A39BF0ED-9595-AA09-7DED-F2586FDC76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246" y="125670"/>
            <a:ext cx="1939100" cy="1904474"/>
          </a:xfrm>
          <a:prstGeom prst="rect">
            <a:avLst/>
          </a:prstGeom>
        </p:spPr>
      </p:pic>
      <p:sp>
        <p:nvSpPr>
          <p:cNvPr id="9" name="Rectangle 15">
            <a:extLst>
              <a:ext uri="{FF2B5EF4-FFF2-40B4-BE49-F238E27FC236}">
                <a16:creationId xmlns:a16="http://schemas.microsoft.com/office/drawing/2014/main" id="{B4143FCE-7428-10C9-3248-DD9DF49CE382}"/>
              </a:ext>
            </a:extLst>
          </p:cNvPr>
          <p:cNvSpPr/>
          <p:nvPr userDrawn="1"/>
        </p:nvSpPr>
        <p:spPr>
          <a:xfrm>
            <a:off x="0" y="1"/>
            <a:ext cx="5396948" cy="6858000"/>
          </a:xfrm>
          <a:prstGeom prst="rect">
            <a:avLst/>
          </a:prstGeom>
          <a:solidFill>
            <a:srgbClr val="1826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Picture 1">
            <a:extLst>
              <a:ext uri="{FF2B5EF4-FFF2-40B4-BE49-F238E27FC236}">
                <a16:creationId xmlns:a16="http://schemas.microsoft.com/office/drawing/2014/main" id="{4364C916-479B-FDEB-B3CD-46A978CF19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21" y="357489"/>
            <a:ext cx="587948" cy="585787"/>
          </a:xfrm>
          <a:prstGeom prst="rect">
            <a:avLst/>
          </a:prstGeom>
        </p:spPr>
      </p:pic>
      <p:sp>
        <p:nvSpPr>
          <p:cNvPr id="17" name="Espaço Reservado para Número de Slide 3">
            <a:extLst>
              <a:ext uri="{FF2B5EF4-FFF2-40B4-BE49-F238E27FC236}">
                <a16:creationId xmlns:a16="http://schemas.microsoft.com/office/drawing/2014/main" id="{39236A63-7FD7-0FCD-8C09-9F7DDA35F0DB}"/>
              </a:ext>
            </a:extLst>
          </p:cNvPr>
          <p:cNvSpPr txBox="1">
            <a:spLocks/>
          </p:cNvSpPr>
          <p:nvPr userDrawn="1"/>
        </p:nvSpPr>
        <p:spPr>
          <a:xfrm>
            <a:off x="11611199" y="6506121"/>
            <a:ext cx="356988" cy="22620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6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50CCD-BA9F-45B6-BC4D-C917FF01DFF6}" type="slidenum">
              <a:rPr kumimoji="0" lang="pt-BR" sz="1198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 Sans Text Medium" panose="02010603030407020203"/>
                <a:ea typeface="+mn-ea"/>
                <a:cs typeface="+mn-cs"/>
              </a:rPr>
              <a:pPr marL="0" marR="0" lvl="0" indent="0" algn="ctr" defTabSz="4565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OL Sans Text Medium" panose="02010603030407020203"/>
              <a:ea typeface="+mn-ea"/>
              <a:cs typeface="+mn-cs"/>
            </a:endParaRPr>
          </a:p>
        </p:txBody>
      </p:sp>
      <p:sp>
        <p:nvSpPr>
          <p:cNvPr id="23" name="Rounded Rectangle 8">
            <a:extLst>
              <a:ext uri="{FF2B5EF4-FFF2-40B4-BE49-F238E27FC236}">
                <a16:creationId xmlns:a16="http://schemas.microsoft.com/office/drawing/2014/main" id="{9320F75D-477D-A31B-097B-F398BEE1759E}"/>
              </a:ext>
            </a:extLst>
          </p:cNvPr>
          <p:cNvSpPr/>
          <p:nvPr userDrawn="1"/>
        </p:nvSpPr>
        <p:spPr>
          <a:xfrm rot="10800000">
            <a:off x="1343055" y="5929193"/>
            <a:ext cx="669852" cy="926574"/>
          </a:xfrm>
          <a:prstGeom prst="roundRect">
            <a:avLst>
              <a:gd name="adj" fmla="val 7384"/>
            </a:avLst>
          </a:prstGeom>
          <a:solidFill>
            <a:srgbClr val="385581">
              <a:alpha val="1523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ounded Rectangle 19">
            <a:extLst>
              <a:ext uri="{FF2B5EF4-FFF2-40B4-BE49-F238E27FC236}">
                <a16:creationId xmlns:a16="http://schemas.microsoft.com/office/drawing/2014/main" id="{17B1A91F-8C07-6481-07E8-61256CE018DF}"/>
              </a:ext>
            </a:extLst>
          </p:cNvPr>
          <p:cNvSpPr/>
          <p:nvPr userDrawn="1"/>
        </p:nvSpPr>
        <p:spPr>
          <a:xfrm rot="10800000">
            <a:off x="673820" y="5656581"/>
            <a:ext cx="669852" cy="1199187"/>
          </a:xfrm>
          <a:prstGeom prst="roundRect">
            <a:avLst>
              <a:gd name="adj" fmla="val 7384"/>
            </a:avLst>
          </a:prstGeom>
          <a:solidFill>
            <a:srgbClr val="38558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ounded Rectangle 20">
            <a:extLst>
              <a:ext uri="{FF2B5EF4-FFF2-40B4-BE49-F238E27FC236}">
                <a16:creationId xmlns:a16="http://schemas.microsoft.com/office/drawing/2014/main" id="{7781EDB6-0E45-448A-1410-DA36E16D980F}"/>
              </a:ext>
            </a:extLst>
          </p:cNvPr>
          <p:cNvSpPr/>
          <p:nvPr userDrawn="1"/>
        </p:nvSpPr>
        <p:spPr>
          <a:xfrm rot="10800000">
            <a:off x="3969" y="5377632"/>
            <a:ext cx="669852" cy="1478136"/>
          </a:xfrm>
          <a:prstGeom prst="roundRect">
            <a:avLst>
              <a:gd name="adj" fmla="val 7384"/>
            </a:avLst>
          </a:prstGeom>
          <a:solidFill>
            <a:srgbClr val="385581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0B2A4A-4C20-7E88-E9BE-B72FE7DB7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143" y="1652155"/>
            <a:ext cx="4289599" cy="126183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lang="pt-BR" sz="3797" b="1" kern="1200" dirty="0">
                <a:solidFill>
                  <a:srgbClr val="FFFFFF"/>
                </a:solidFill>
                <a:latin typeface="Inter"/>
                <a:ea typeface="+mn-ea"/>
                <a:cs typeface="Inter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26" name="Subtítulo 2">
            <a:extLst>
              <a:ext uri="{FF2B5EF4-FFF2-40B4-BE49-F238E27FC236}">
                <a16:creationId xmlns:a16="http://schemas.microsoft.com/office/drawing/2014/main" id="{9BD914CF-EF5A-1568-BA81-AE21F6ED7A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94143" y="3145401"/>
            <a:ext cx="4289536" cy="3117102"/>
          </a:xfrm>
        </p:spPr>
        <p:txBody>
          <a:bodyPr>
            <a:normAutofit/>
          </a:bodyPr>
          <a:lstStyle>
            <a:lvl1pPr marL="0" indent="0" algn="l">
              <a:buNone/>
              <a:defRPr lang="pt-BR" sz="1800" kern="1200" dirty="0">
                <a:solidFill>
                  <a:srgbClr val="FEFEFE"/>
                </a:solidFill>
                <a:latin typeface="Inter"/>
                <a:ea typeface="+mn-ea"/>
                <a:cs typeface="Inter"/>
              </a:defRPr>
            </a:lvl1pPr>
            <a:lvl2pPr marL="456880" indent="0" algn="ctr">
              <a:buNone/>
              <a:defRPr sz="1999"/>
            </a:lvl2pPr>
            <a:lvl3pPr marL="913760" indent="0" algn="ctr">
              <a:buNone/>
              <a:defRPr sz="1799"/>
            </a:lvl3pPr>
            <a:lvl4pPr marL="1370640" indent="0" algn="ctr">
              <a:buNone/>
              <a:defRPr sz="1599"/>
            </a:lvl4pPr>
            <a:lvl5pPr marL="1827520" indent="0" algn="ctr">
              <a:buNone/>
              <a:defRPr sz="1599"/>
            </a:lvl5pPr>
            <a:lvl6pPr marL="2284400" indent="0" algn="ctr">
              <a:buNone/>
              <a:defRPr sz="1599"/>
            </a:lvl6pPr>
            <a:lvl7pPr marL="2741280" indent="0" algn="ctr">
              <a:buNone/>
              <a:defRPr sz="1599"/>
            </a:lvl7pPr>
            <a:lvl8pPr marL="3198160" indent="0" algn="ctr">
              <a:buNone/>
              <a:defRPr sz="1599"/>
            </a:lvl8pPr>
            <a:lvl9pPr marL="3655040" indent="0" algn="ctr">
              <a:buNone/>
              <a:defRPr sz="1599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29" name="Espaço Reservado para Texto 2">
            <a:extLst>
              <a:ext uri="{FF2B5EF4-FFF2-40B4-BE49-F238E27FC236}">
                <a16:creationId xmlns:a16="http://schemas.microsoft.com/office/drawing/2014/main" id="{00B7101F-9BD4-7BDB-156A-015DB20407B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879933" y="486137"/>
            <a:ext cx="5704795" cy="1006997"/>
          </a:xfrm>
        </p:spPr>
        <p:txBody>
          <a:bodyPr>
            <a:normAutofit/>
          </a:bodyPr>
          <a:lstStyle>
            <a:lvl1pPr marL="0" indent="0">
              <a:buNone/>
              <a:defRPr lang="pt-BR" sz="2841" b="1" kern="1200" dirty="0">
                <a:solidFill>
                  <a:srgbClr val="C05D76"/>
                </a:solidFill>
                <a:latin typeface="Inter"/>
                <a:ea typeface="+mn-ea"/>
                <a:cs typeface="Inter"/>
              </a:defRPr>
            </a:lvl1pPr>
            <a:lvl2pPr marL="456880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3760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06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52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440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128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81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50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10474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iber_Contracapa">
    <p:bg>
      <p:bgPr>
        <a:solidFill>
          <a:srgbClr val="1826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B8C6AD-09AD-431F-5AE9-C0653D36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586" y="1255722"/>
            <a:ext cx="10284076" cy="606255"/>
          </a:xfrm>
        </p:spPr>
        <p:txBody>
          <a:bodyPr>
            <a:normAutofit/>
          </a:bodyPr>
          <a:lstStyle>
            <a:lvl1pPr algn="ctr">
              <a:defRPr lang="pt-BR" sz="2000" b="1" kern="1200" dirty="0">
                <a:solidFill>
                  <a:srgbClr val="FFFFFF"/>
                </a:solidFill>
                <a:latin typeface="Inter Light"/>
                <a:ea typeface="+mj-ea"/>
                <a:cs typeface="Inter Light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6" name="Picture 59" descr="Low view of tall buildings&#10;&#10;Description automatically generated">
            <a:extLst>
              <a:ext uri="{FF2B5EF4-FFF2-40B4-BE49-F238E27FC236}">
                <a16:creationId xmlns:a16="http://schemas.microsoft.com/office/drawing/2014/main" id="{9684544D-5683-8B6D-E178-F266CDD550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1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6B398438-8F4C-4515-5D6F-D960689C51BE}"/>
              </a:ext>
            </a:extLst>
          </p:cNvPr>
          <p:cNvSpPr/>
          <p:nvPr userDrawn="1"/>
        </p:nvSpPr>
        <p:spPr>
          <a:xfrm>
            <a:off x="1096586" y="2877077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79" h="1194434">
                <a:moveTo>
                  <a:pt x="3240975" y="1194189"/>
                </a:moveTo>
                <a:lnTo>
                  <a:pt x="78226" y="1194189"/>
                </a:lnTo>
                <a:lnTo>
                  <a:pt x="62893" y="1192672"/>
                </a:lnTo>
                <a:lnTo>
                  <a:pt x="22911" y="1171278"/>
                </a:lnTo>
                <a:lnTo>
                  <a:pt x="1516" y="1131296"/>
                </a:lnTo>
                <a:lnTo>
                  <a:pt x="0" y="1115963"/>
                </a:lnTo>
                <a:lnTo>
                  <a:pt x="0" y="78226"/>
                </a:lnTo>
                <a:lnTo>
                  <a:pt x="13142" y="34826"/>
                </a:lnTo>
                <a:lnTo>
                  <a:pt x="48290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7" y="48290"/>
                </a:lnTo>
                <a:lnTo>
                  <a:pt x="3319201" y="78226"/>
                </a:lnTo>
                <a:lnTo>
                  <a:pt x="3319201" y="1115963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8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1B04C402-12BE-F92A-CAB4-DB25A6ECC295}"/>
              </a:ext>
            </a:extLst>
          </p:cNvPr>
          <p:cNvPicPr/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2049" y="3151572"/>
            <a:ext cx="1433011" cy="185928"/>
          </a:xfrm>
          <a:prstGeom prst="rect">
            <a:avLst/>
          </a:prstGeom>
        </p:spPr>
      </p:pic>
      <p:sp>
        <p:nvSpPr>
          <p:cNvPr id="9" name="object 6">
            <a:extLst>
              <a:ext uri="{FF2B5EF4-FFF2-40B4-BE49-F238E27FC236}">
                <a16:creationId xmlns:a16="http://schemas.microsoft.com/office/drawing/2014/main" id="{F70F7F15-22A6-F41C-968F-39709F9A9490}"/>
              </a:ext>
            </a:extLst>
          </p:cNvPr>
          <p:cNvSpPr/>
          <p:nvPr userDrawn="1"/>
        </p:nvSpPr>
        <p:spPr>
          <a:xfrm>
            <a:off x="3187251" y="2003254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79" h="1194435">
                <a:moveTo>
                  <a:pt x="3240975" y="1194190"/>
                </a:moveTo>
                <a:lnTo>
                  <a:pt x="78226" y="1194190"/>
                </a:lnTo>
                <a:lnTo>
                  <a:pt x="62893" y="1192673"/>
                </a:lnTo>
                <a:lnTo>
                  <a:pt x="22912" y="1171278"/>
                </a:lnTo>
                <a:lnTo>
                  <a:pt x="1516" y="1131296"/>
                </a:lnTo>
                <a:lnTo>
                  <a:pt x="0" y="1115964"/>
                </a:lnTo>
                <a:lnTo>
                  <a:pt x="0" y="78226"/>
                </a:lnTo>
                <a:lnTo>
                  <a:pt x="13142" y="34826"/>
                </a:lnTo>
                <a:lnTo>
                  <a:pt x="48290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7" y="48290"/>
                </a:lnTo>
                <a:lnTo>
                  <a:pt x="3319201" y="78226"/>
                </a:lnTo>
                <a:lnTo>
                  <a:pt x="3319201" y="1115964"/>
                </a:lnTo>
                <a:lnTo>
                  <a:pt x="3306059" y="1159363"/>
                </a:lnTo>
                <a:lnTo>
                  <a:pt x="3270911" y="1188235"/>
                </a:lnTo>
                <a:lnTo>
                  <a:pt x="3240975" y="119419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6B93D14B-A9D1-F0DC-C0F6-ED097FE8E777}"/>
              </a:ext>
            </a:extLst>
          </p:cNvPr>
          <p:cNvSpPr/>
          <p:nvPr userDrawn="1"/>
        </p:nvSpPr>
        <p:spPr>
          <a:xfrm>
            <a:off x="5276885" y="2003254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79" h="1194435">
                <a:moveTo>
                  <a:pt x="3240975" y="1194190"/>
                </a:moveTo>
                <a:lnTo>
                  <a:pt x="78226" y="1194190"/>
                </a:lnTo>
                <a:lnTo>
                  <a:pt x="62893" y="1192673"/>
                </a:lnTo>
                <a:lnTo>
                  <a:pt x="22911" y="1171278"/>
                </a:lnTo>
                <a:lnTo>
                  <a:pt x="1517" y="1131296"/>
                </a:lnTo>
                <a:lnTo>
                  <a:pt x="0" y="1115964"/>
                </a:lnTo>
                <a:lnTo>
                  <a:pt x="0" y="78226"/>
                </a:lnTo>
                <a:lnTo>
                  <a:pt x="13142" y="34826"/>
                </a:lnTo>
                <a:lnTo>
                  <a:pt x="48290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7" y="48290"/>
                </a:lnTo>
                <a:lnTo>
                  <a:pt x="3319201" y="78226"/>
                </a:lnTo>
                <a:lnTo>
                  <a:pt x="3319201" y="1115964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9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pic>
        <p:nvPicPr>
          <p:cNvPr id="11" name="object 10">
            <a:extLst>
              <a:ext uri="{FF2B5EF4-FFF2-40B4-BE49-F238E27FC236}">
                <a16:creationId xmlns:a16="http://schemas.microsoft.com/office/drawing/2014/main" id="{6EE8EFA0-8A94-6CBA-2A4F-343BA12097ED}"/>
              </a:ext>
            </a:extLst>
          </p:cNvPr>
          <p:cNvPicPr/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6572" y="2252734"/>
            <a:ext cx="1646149" cy="235812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C59D7D08-FE2C-4786-1F27-2099D3278266}"/>
              </a:ext>
            </a:extLst>
          </p:cNvPr>
          <p:cNvSpPr/>
          <p:nvPr userDrawn="1"/>
        </p:nvSpPr>
        <p:spPr>
          <a:xfrm>
            <a:off x="7366518" y="2003254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80" h="1194435">
                <a:moveTo>
                  <a:pt x="3240975" y="1194190"/>
                </a:moveTo>
                <a:lnTo>
                  <a:pt x="78226" y="1194190"/>
                </a:lnTo>
                <a:lnTo>
                  <a:pt x="62893" y="1192673"/>
                </a:lnTo>
                <a:lnTo>
                  <a:pt x="22911" y="1171278"/>
                </a:lnTo>
                <a:lnTo>
                  <a:pt x="1517" y="1131296"/>
                </a:lnTo>
                <a:lnTo>
                  <a:pt x="0" y="1115964"/>
                </a:lnTo>
                <a:lnTo>
                  <a:pt x="0" y="78226"/>
                </a:lnTo>
                <a:lnTo>
                  <a:pt x="13142" y="34826"/>
                </a:lnTo>
                <a:lnTo>
                  <a:pt x="48289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6" y="48290"/>
                </a:lnTo>
                <a:lnTo>
                  <a:pt x="3319201" y="78226"/>
                </a:lnTo>
                <a:lnTo>
                  <a:pt x="3319201" y="1115964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9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pic>
        <p:nvPicPr>
          <p:cNvPr id="13" name="object 13">
            <a:extLst>
              <a:ext uri="{FF2B5EF4-FFF2-40B4-BE49-F238E27FC236}">
                <a16:creationId xmlns:a16="http://schemas.microsoft.com/office/drawing/2014/main" id="{9194326C-013E-A386-5DEC-69DE3D328794}"/>
              </a:ext>
            </a:extLst>
          </p:cNvPr>
          <p:cNvPicPr/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0071" y="2181436"/>
            <a:ext cx="1478359" cy="303834"/>
          </a:xfrm>
          <a:prstGeom prst="rect">
            <a:avLst/>
          </a:prstGeom>
        </p:spPr>
      </p:pic>
      <p:sp>
        <p:nvSpPr>
          <p:cNvPr id="14" name="object 15">
            <a:extLst>
              <a:ext uri="{FF2B5EF4-FFF2-40B4-BE49-F238E27FC236}">
                <a16:creationId xmlns:a16="http://schemas.microsoft.com/office/drawing/2014/main" id="{7B0DA4B7-FA90-42F9-A579-09870E140C5B}"/>
              </a:ext>
            </a:extLst>
          </p:cNvPr>
          <p:cNvSpPr/>
          <p:nvPr userDrawn="1"/>
        </p:nvSpPr>
        <p:spPr>
          <a:xfrm>
            <a:off x="9456152" y="2003254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80" h="1194435">
                <a:moveTo>
                  <a:pt x="3240975" y="1194190"/>
                </a:moveTo>
                <a:lnTo>
                  <a:pt x="78226" y="1194190"/>
                </a:lnTo>
                <a:lnTo>
                  <a:pt x="62893" y="1192673"/>
                </a:lnTo>
                <a:lnTo>
                  <a:pt x="22911" y="1171278"/>
                </a:lnTo>
                <a:lnTo>
                  <a:pt x="1517" y="1131296"/>
                </a:lnTo>
                <a:lnTo>
                  <a:pt x="0" y="1115964"/>
                </a:lnTo>
                <a:lnTo>
                  <a:pt x="0" y="78226"/>
                </a:lnTo>
                <a:lnTo>
                  <a:pt x="13142" y="34826"/>
                </a:lnTo>
                <a:lnTo>
                  <a:pt x="48289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6" y="48290"/>
                </a:lnTo>
                <a:lnTo>
                  <a:pt x="3319201" y="78226"/>
                </a:lnTo>
                <a:lnTo>
                  <a:pt x="3319201" y="1115964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9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15" name="object 17">
            <a:extLst>
              <a:ext uri="{FF2B5EF4-FFF2-40B4-BE49-F238E27FC236}">
                <a16:creationId xmlns:a16="http://schemas.microsoft.com/office/drawing/2014/main" id="{4C6D42D1-7020-CF08-8B3A-82F9B6BB975D}"/>
              </a:ext>
            </a:extLst>
          </p:cNvPr>
          <p:cNvSpPr/>
          <p:nvPr userDrawn="1"/>
        </p:nvSpPr>
        <p:spPr>
          <a:xfrm>
            <a:off x="1096586" y="2003254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79" h="1194435">
                <a:moveTo>
                  <a:pt x="3240975" y="1194190"/>
                </a:moveTo>
                <a:lnTo>
                  <a:pt x="78226" y="1194190"/>
                </a:lnTo>
                <a:lnTo>
                  <a:pt x="62893" y="1192673"/>
                </a:lnTo>
                <a:lnTo>
                  <a:pt x="22911" y="1171278"/>
                </a:lnTo>
                <a:lnTo>
                  <a:pt x="1516" y="1131296"/>
                </a:lnTo>
                <a:lnTo>
                  <a:pt x="0" y="1115964"/>
                </a:lnTo>
                <a:lnTo>
                  <a:pt x="0" y="78226"/>
                </a:lnTo>
                <a:lnTo>
                  <a:pt x="13142" y="34826"/>
                </a:lnTo>
                <a:lnTo>
                  <a:pt x="48290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7" y="48290"/>
                </a:lnTo>
                <a:lnTo>
                  <a:pt x="3319201" y="78226"/>
                </a:lnTo>
                <a:lnTo>
                  <a:pt x="3319201" y="1115964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9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F2CC956B-3CC5-7963-BBC2-FDE05D51B546}"/>
              </a:ext>
            </a:extLst>
          </p:cNvPr>
          <p:cNvSpPr/>
          <p:nvPr userDrawn="1"/>
        </p:nvSpPr>
        <p:spPr>
          <a:xfrm>
            <a:off x="3187767" y="2877077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79" h="1194434">
                <a:moveTo>
                  <a:pt x="3240975" y="1194189"/>
                </a:moveTo>
                <a:lnTo>
                  <a:pt x="78226" y="1194189"/>
                </a:lnTo>
                <a:lnTo>
                  <a:pt x="62893" y="1192672"/>
                </a:lnTo>
                <a:lnTo>
                  <a:pt x="22912" y="1171278"/>
                </a:lnTo>
                <a:lnTo>
                  <a:pt x="1516" y="1131296"/>
                </a:lnTo>
                <a:lnTo>
                  <a:pt x="0" y="1115963"/>
                </a:lnTo>
                <a:lnTo>
                  <a:pt x="0" y="78226"/>
                </a:lnTo>
                <a:lnTo>
                  <a:pt x="13142" y="34826"/>
                </a:lnTo>
                <a:lnTo>
                  <a:pt x="48290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7" y="48290"/>
                </a:lnTo>
                <a:lnTo>
                  <a:pt x="3319201" y="78226"/>
                </a:lnTo>
                <a:lnTo>
                  <a:pt x="3319201" y="1115963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8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17" name="object 19">
            <a:extLst>
              <a:ext uri="{FF2B5EF4-FFF2-40B4-BE49-F238E27FC236}">
                <a16:creationId xmlns:a16="http://schemas.microsoft.com/office/drawing/2014/main" id="{AD1C2F29-0E33-B943-3A24-5F48188F731A}"/>
              </a:ext>
            </a:extLst>
          </p:cNvPr>
          <p:cNvSpPr/>
          <p:nvPr userDrawn="1"/>
        </p:nvSpPr>
        <p:spPr>
          <a:xfrm>
            <a:off x="5277401" y="2877077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79" h="1194434">
                <a:moveTo>
                  <a:pt x="3240975" y="1194189"/>
                </a:moveTo>
                <a:lnTo>
                  <a:pt x="78226" y="1194189"/>
                </a:lnTo>
                <a:lnTo>
                  <a:pt x="62893" y="1192672"/>
                </a:lnTo>
                <a:lnTo>
                  <a:pt x="22911" y="1171278"/>
                </a:lnTo>
                <a:lnTo>
                  <a:pt x="1517" y="1131296"/>
                </a:lnTo>
                <a:lnTo>
                  <a:pt x="0" y="1115963"/>
                </a:lnTo>
                <a:lnTo>
                  <a:pt x="0" y="78226"/>
                </a:lnTo>
                <a:lnTo>
                  <a:pt x="13142" y="34826"/>
                </a:lnTo>
                <a:lnTo>
                  <a:pt x="48290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7" y="48290"/>
                </a:lnTo>
                <a:lnTo>
                  <a:pt x="3319201" y="78226"/>
                </a:lnTo>
                <a:lnTo>
                  <a:pt x="3319201" y="1115963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8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18" name="object 20">
            <a:extLst>
              <a:ext uri="{FF2B5EF4-FFF2-40B4-BE49-F238E27FC236}">
                <a16:creationId xmlns:a16="http://schemas.microsoft.com/office/drawing/2014/main" id="{7C626F51-3DFB-AC2D-D98E-C2ED84D3BBEB}"/>
              </a:ext>
            </a:extLst>
          </p:cNvPr>
          <p:cNvSpPr/>
          <p:nvPr userDrawn="1"/>
        </p:nvSpPr>
        <p:spPr>
          <a:xfrm>
            <a:off x="7367035" y="2877077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80" h="1194434">
                <a:moveTo>
                  <a:pt x="3240975" y="1194189"/>
                </a:moveTo>
                <a:lnTo>
                  <a:pt x="78226" y="1194189"/>
                </a:lnTo>
                <a:lnTo>
                  <a:pt x="62893" y="1192672"/>
                </a:lnTo>
                <a:lnTo>
                  <a:pt x="22911" y="1171278"/>
                </a:lnTo>
                <a:lnTo>
                  <a:pt x="1516" y="1131296"/>
                </a:lnTo>
                <a:lnTo>
                  <a:pt x="0" y="1115963"/>
                </a:lnTo>
                <a:lnTo>
                  <a:pt x="0" y="78226"/>
                </a:lnTo>
                <a:lnTo>
                  <a:pt x="13142" y="34826"/>
                </a:lnTo>
                <a:lnTo>
                  <a:pt x="48289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6" y="48290"/>
                </a:lnTo>
                <a:lnTo>
                  <a:pt x="3319201" y="78226"/>
                </a:lnTo>
                <a:lnTo>
                  <a:pt x="3319201" y="1115963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8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19" name="object 21">
            <a:extLst>
              <a:ext uri="{FF2B5EF4-FFF2-40B4-BE49-F238E27FC236}">
                <a16:creationId xmlns:a16="http://schemas.microsoft.com/office/drawing/2014/main" id="{FB753EBA-4FB8-8F7B-F25A-4882DBA56A28}"/>
              </a:ext>
            </a:extLst>
          </p:cNvPr>
          <p:cNvSpPr/>
          <p:nvPr userDrawn="1"/>
        </p:nvSpPr>
        <p:spPr>
          <a:xfrm>
            <a:off x="9456668" y="2877077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80" h="1194434">
                <a:moveTo>
                  <a:pt x="3240975" y="1194189"/>
                </a:moveTo>
                <a:lnTo>
                  <a:pt x="78226" y="1194189"/>
                </a:lnTo>
                <a:lnTo>
                  <a:pt x="62893" y="1192672"/>
                </a:lnTo>
                <a:lnTo>
                  <a:pt x="22911" y="1171278"/>
                </a:lnTo>
                <a:lnTo>
                  <a:pt x="1517" y="1131296"/>
                </a:lnTo>
                <a:lnTo>
                  <a:pt x="0" y="1115963"/>
                </a:lnTo>
                <a:lnTo>
                  <a:pt x="0" y="78226"/>
                </a:lnTo>
                <a:lnTo>
                  <a:pt x="13142" y="34826"/>
                </a:lnTo>
                <a:lnTo>
                  <a:pt x="48289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7" y="48290"/>
                </a:lnTo>
                <a:lnTo>
                  <a:pt x="3319201" y="78226"/>
                </a:lnTo>
                <a:lnTo>
                  <a:pt x="3319201" y="1115963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8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pic>
        <p:nvPicPr>
          <p:cNvPr id="20" name="object 22">
            <a:extLst>
              <a:ext uri="{FF2B5EF4-FFF2-40B4-BE49-F238E27FC236}">
                <a16:creationId xmlns:a16="http://schemas.microsoft.com/office/drawing/2014/main" id="{9399ED35-C5CE-C7E4-602B-783DFDF73CD2}"/>
              </a:ext>
            </a:extLst>
          </p:cNvPr>
          <p:cNvPicPr/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6232" y="2148915"/>
            <a:ext cx="1605334" cy="399066"/>
          </a:xfrm>
          <a:prstGeom prst="rect">
            <a:avLst/>
          </a:prstGeom>
        </p:spPr>
      </p:pic>
      <p:pic>
        <p:nvPicPr>
          <p:cNvPr id="21" name="object 23">
            <a:extLst>
              <a:ext uri="{FF2B5EF4-FFF2-40B4-BE49-F238E27FC236}">
                <a16:creationId xmlns:a16="http://schemas.microsoft.com/office/drawing/2014/main" id="{8727C911-AA71-D757-9C38-B61FF7CE49F5}"/>
              </a:ext>
            </a:extLst>
          </p:cNvPr>
          <p:cNvPicPr/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7353" y="2978092"/>
            <a:ext cx="906969" cy="512437"/>
          </a:xfrm>
          <a:prstGeom prst="rect">
            <a:avLst/>
          </a:prstGeom>
        </p:spPr>
      </p:pic>
      <p:pic>
        <p:nvPicPr>
          <p:cNvPr id="22" name="object 24">
            <a:extLst>
              <a:ext uri="{FF2B5EF4-FFF2-40B4-BE49-F238E27FC236}">
                <a16:creationId xmlns:a16="http://schemas.microsoft.com/office/drawing/2014/main" id="{8550A5A1-E5FA-41BF-E15C-508C3D79D12D}"/>
              </a:ext>
            </a:extLst>
          </p:cNvPr>
          <p:cNvPicPr/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2461" y="3019255"/>
            <a:ext cx="1156385" cy="408136"/>
          </a:xfrm>
          <a:prstGeom prst="rect">
            <a:avLst/>
          </a:prstGeom>
        </p:spPr>
      </p:pic>
      <p:pic>
        <p:nvPicPr>
          <p:cNvPr id="23" name="object 25">
            <a:extLst>
              <a:ext uri="{FF2B5EF4-FFF2-40B4-BE49-F238E27FC236}">
                <a16:creationId xmlns:a16="http://schemas.microsoft.com/office/drawing/2014/main" id="{4C554CF5-F62A-9A1F-7917-D66ECCF638E7}"/>
              </a:ext>
            </a:extLst>
          </p:cNvPr>
          <p:cNvPicPr/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1759" y="2998128"/>
            <a:ext cx="1696031" cy="403601"/>
          </a:xfrm>
          <a:prstGeom prst="rect">
            <a:avLst/>
          </a:prstGeom>
        </p:spPr>
      </p:pic>
      <p:pic>
        <p:nvPicPr>
          <p:cNvPr id="24" name="object 26">
            <a:extLst>
              <a:ext uri="{FF2B5EF4-FFF2-40B4-BE49-F238E27FC236}">
                <a16:creationId xmlns:a16="http://schemas.microsoft.com/office/drawing/2014/main" id="{E05CF755-09A7-4DC7-60EC-ACB2EFE3E2AF}"/>
              </a:ext>
            </a:extLst>
          </p:cNvPr>
          <p:cNvPicPr/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7128" y="2980454"/>
            <a:ext cx="1764054" cy="394531"/>
          </a:xfrm>
          <a:prstGeom prst="rect">
            <a:avLst/>
          </a:prstGeom>
        </p:spPr>
      </p:pic>
      <p:sp>
        <p:nvSpPr>
          <p:cNvPr id="25" name="object 28">
            <a:extLst>
              <a:ext uri="{FF2B5EF4-FFF2-40B4-BE49-F238E27FC236}">
                <a16:creationId xmlns:a16="http://schemas.microsoft.com/office/drawing/2014/main" id="{08F88716-85B5-EF1D-C2A2-9B6309D64EBF}"/>
              </a:ext>
            </a:extLst>
          </p:cNvPr>
          <p:cNvSpPr/>
          <p:nvPr userDrawn="1"/>
        </p:nvSpPr>
        <p:spPr>
          <a:xfrm>
            <a:off x="3188540" y="3750755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79" h="1194434">
                <a:moveTo>
                  <a:pt x="3240976" y="1194190"/>
                </a:moveTo>
                <a:lnTo>
                  <a:pt x="78226" y="1194190"/>
                </a:lnTo>
                <a:lnTo>
                  <a:pt x="62893" y="1192673"/>
                </a:lnTo>
                <a:lnTo>
                  <a:pt x="22912" y="1171278"/>
                </a:lnTo>
                <a:lnTo>
                  <a:pt x="1516" y="1131296"/>
                </a:lnTo>
                <a:lnTo>
                  <a:pt x="0" y="1115964"/>
                </a:lnTo>
                <a:lnTo>
                  <a:pt x="0" y="78226"/>
                </a:lnTo>
                <a:lnTo>
                  <a:pt x="13142" y="34826"/>
                </a:lnTo>
                <a:lnTo>
                  <a:pt x="48290" y="5954"/>
                </a:lnTo>
                <a:lnTo>
                  <a:pt x="78226" y="0"/>
                </a:lnTo>
                <a:lnTo>
                  <a:pt x="3240976" y="0"/>
                </a:lnTo>
                <a:lnTo>
                  <a:pt x="3284375" y="13142"/>
                </a:lnTo>
                <a:lnTo>
                  <a:pt x="3313247" y="48290"/>
                </a:lnTo>
                <a:lnTo>
                  <a:pt x="3319202" y="78226"/>
                </a:lnTo>
                <a:lnTo>
                  <a:pt x="3319202" y="1115964"/>
                </a:lnTo>
                <a:lnTo>
                  <a:pt x="3306059" y="1159363"/>
                </a:lnTo>
                <a:lnTo>
                  <a:pt x="3270911" y="1188235"/>
                </a:lnTo>
                <a:lnTo>
                  <a:pt x="3240976" y="119419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26" name="object 29">
            <a:extLst>
              <a:ext uri="{FF2B5EF4-FFF2-40B4-BE49-F238E27FC236}">
                <a16:creationId xmlns:a16="http://schemas.microsoft.com/office/drawing/2014/main" id="{71DE9FA1-7A9B-5D4D-C9A0-DD03CB67DE9F}"/>
              </a:ext>
            </a:extLst>
          </p:cNvPr>
          <p:cNvSpPr/>
          <p:nvPr userDrawn="1"/>
        </p:nvSpPr>
        <p:spPr>
          <a:xfrm>
            <a:off x="5278174" y="3750755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79" h="1194434">
                <a:moveTo>
                  <a:pt x="3240975" y="1194190"/>
                </a:moveTo>
                <a:lnTo>
                  <a:pt x="78226" y="1194190"/>
                </a:lnTo>
                <a:lnTo>
                  <a:pt x="62893" y="1192673"/>
                </a:lnTo>
                <a:lnTo>
                  <a:pt x="22911" y="1171278"/>
                </a:lnTo>
                <a:lnTo>
                  <a:pt x="1517" y="1131296"/>
                </a:lnTo>
                <a:lnTo>
                  <a:pt x="0" y="1115964"/>
                </a:lnTo>
                <a:lnTo>
                  <a:pt x="0" y="78226"/>
                </a:lnTo>
                <a:lnTo>
                  <a:pt x="13142" y="34826"/>
                </a:lnTo>
                <a:lnTo>
                  <a:pt x="48290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7" y="48290"/>
                </a:lnTo>
                <a:lnTo>
                  <a:pt x="3319201" y="78226"/>
                </a:lnTo>
                <a:lnTo>
                  <a:pt x="3319201" y="1115964"/>
                </a:lnTo>
                <a:lnTo>
                  <a:pt x="3306059" y="1159363"/>
                </a:lnTo>
                <a:lnTo>
                  <a:pt x="3270911" y="1188235"/>
                </a:lnTo>
                <a:lnTo>
                  <a:pt x="3240975" y="119419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27" name="object 30">
            <a:extLst>
              <a:ext uri="{FF2B5EF4-FFF2-40B4-BE49-F238E27FC236}">
                <a16:creationId xmlns:a16="http://schemas.microsoft.com/office/drawing/2014/main" id="{8924E90F-ED50-9637-FC9D-8BF6683EC4CA}"/>
              </a:ext>
            </a:extLst>
          </p:cNvPr>
          <p:cNvSpPr/>
          <p:nvPr userDrawn="1"/>
        </p:nvSpPr>
        <p:spPr>
          <a:xfrm>
            <a:off x="7367809" y="3750755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80" h="1194434">
                <a:moveTo>
                  <a:pt x="3240975" y="1194190"/>
                </a:moveTo>
                <a:lnTo>
                  <a:pt x="78226" y="1194190"/>
                </a:lnTo>
                <a:lnTo>
                  <a:pt x="62893" y="1192673"/>
                </a:lnTo>
                <a:lnTo>
                  <a:pt x="22911" y="1171278"/>
                </a:lnTo>
                <a:lnTo>
                  <a:pt x="1516" y="1131296"/>
                </a:lnTo>
                <a:lnTo>
                  <a:pt x="0" y="1115964"/>
                </a:lnTo>
                <a:lnTo>
                  <a:pt x="0" y="78226"/>
                </a:lnTo>
                <a:lnTo>
                  <a:pt x="13142" y="34826"/>
                </a:lnTo>
                <a:lnTo>
                  <a:pt x="48289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6" y="48290"/>
                </a:lnTo>
                <a:lnTo>
                  <a:pt x="3319201" y="78226"/>
                </a:lnTo>
                <a:lnTo>
                  <a:pt x="3319201" y="1115964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9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28" name="object 31">
            <a:extLst>
              <a:ext uri="{FF2B5EF4-FFF2-40B4-BE49-F238E27FC236}">
                <a16:creationId xmlns:a16="http://schemas.microsoft.com/office/drawing/2014/main" id="{C0FBA018-7D59-7A5B-E05E-9CE62946B762}"/>
              </a:ext>
            </a:extLst>
          </p:cNvPr>
          <p:cNvSpPr/>
          <p:nvPr userDrawn="1"/>
        </p:nvSpPr>
        <p:spPr>
          <a:xfrm>
            <a:off x="9457442" y="3750755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80" h="1194434">
                <a:moveTo>
                  <a:pt x="3240975" y="1194190"/>
                </a:moveTo>
                <a:lnTo>
                  <a:pt x="78226" y="1194190"/>
                </a:lnTo>
                <a:lnTo>
                  <a:pt x="62893" y="1192673"/>
                </a:lnTo>
                <a:lnTo>
                  <a:pt x="22911" y="1171278"/>
                </a:lnTo>
                <a:lnTo>
                  <a:pt x="1517" y="1131296"/>
                </a:lnTo>
                <a:lnTo>
                  <a:pt x="0" y="1115964"/>
                </a:lnTo>
                <a:lnTo>
                  <a:pt x="0" y="78226"/>
                </a:lnTo>
                <a:lnTo>
                  <a:pt x="13142" y="34826"/>
                </a:lnTo>
                <a:lnTo>
                  <a:pt x="48290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7" y="48290"/>
                </a:lnTo>
                <a:lnTo>
                  <a:pt x="3319201" y="78226"/>
                </a:lnTo>
                <a:lnTo>
                  <a:pt x="3319201" y="1115964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9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pic>
        <p:nvPicPr>
          <p:cNvPr id="29" name="object 32">
            <a:extLst>
              <a:ext uri="{FF2B5EF4-FFF2-40B4-BE49-F238E27FC236}">
                <a16:creationId xmlns:a16="http://schemas.microsoft.com/office/drawing/2014/main" id="{FBEE5359-C4B5-5F48-7233-93C666D51B6D}"/>
              </a:ext>
            </a:extLst>
          </p:cNvPr>
          <p:cNvPicPr/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27" y="3887216"/>
            <a:ext cx="1686962" cy="417205"/>
          </a:xfrm>
          <a:prstGeom prst="rect">
            <a:avLst/>
          </a:prstGeom>
        </p:spPr>
      </p:pic>
      <p:pic>
        <p:nvPicPr>
          <p:cNvPr id="30" name="object 33">
            <a:extLst>
              <a:ext uri="{FF2B5EF4-FFF2-40B4-BE49-F238E27FC236}">
                <a16:creationId xmlns:a16="http://schemas.microsoft.com/office/drawing/2014/main" id="{0928A5BF-95A0-2899-B7AF-8885356B2D9C}"/>
              </a:ext>
            </a:extLst>
          </p:cNvPr>
          <p:cNvPicPr/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0668" y="3957499"/>
            <a:ext cx="1696031" cy="276626"/>
          </a:xfrm>
          <a:prstGeom prst="rect">
            <a:avLst/>
          </a:prstGeom>
        </p:spPr>
      </p:pic>
      <p:pic>
        <p:nvPicPr>
          <p:cNvPr id="31" name="object 34">
            <a:extLst>
              <a:ext uri="{FF2B5EF4-FFF2-40B4-BE49-F238E27FC236}">
                <a16:creationId xmlns:a16="http://schemas.microsoft.com/office/drawing/2014/main" id="{FBB150C0-0A36-6674-8DFF-09E7B8F7B09C}"/>
              </a:ext>
            </a:extLst>
          </p:cNvPr>
          <p:cNvPicPr/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0071" y="3873196"/>
            <a:ext cx="1469289" cy="426275"/>
          </a:xfrm>
          <a:prstGeom prst="rect">
            <a:avLst/>
          </a:prstGeom>
        </p:spPr>
      </p:pic>
      <p:pic>
        <p:nvPicPr>
          <p:cNvPr id="32" name="object 35">
            <a:extLst>
              <a:ext uri="{FF2B5EF4-FFF2-40B4-BE49-F238E27FC236}">
                <a16:creationId xmlns:a16="http://schemas.microsoft.com/office/drawing/2014/main" id="{81CBA166-9370-56D6-B157-735344501647}"/>
              </a:ext>
            </a:extLst>
          </p:cNvPr>
          <p:cNvPicPr/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3813" y="437393"/>
            <a:ext cx="1949859" cy="548703"/>
          </a:xfrm>
          <a:prstGeom prst="rect">
            <a:avLst/>
          </a:prstGeom>
        </p:spPr>
      </p:pic>
      <p:sp>
        <p:nvSpPr>
          <p:cNvPr id="35" name="object 15">
            <a:extLst>
              <a:ext uri="{FF2B5EF4-FFF2-40B4-BE49-F238E27FC236}">
                <a16:creationId xmlns:a16="http://schemas.microsoft.com/office/drawing/2014/main" id="{FC7617E4-1B7F-1F64-DD60-531512BAE091}"/>
              </a:ext>
            </a:extLst>
          </p:cNvPr>
          <p:cNvSpPr/>
          <p:nvPr userDrawn="1"/>
        </p:nvSpPr>
        <p:spPr>
          <a:xfrm>
            <a:off x="1096586" y="3750755"/>
            <a:ext cx="1924510" cy="692426"/>
          </a:xfrm>
          <a:custGeom>
            <a:avLst/>
            <a:gdLst/>
            <a:ahLst/>
            <a:cxnLst/>
            <a:rect l="l" t="t" r="r" b="b"/>
            <a:pathLst>
              <a:path w="3319780" h="1194435">
                <a:moveTo>
                  <a:pt x="3240975" y="1194190"/>
                </a:moveTo>
                <a:lnTo>
                  <a:pt x="78226" y="1194190"/>
                </a:lnTo>
                <a:lnTo>
                  <a:pt x="62893" y="1192673"/>
                </a:lnTo>
                <a:lnTo>
                  <a:pt x="22911" y="1171278"/>
                </a:lnTo>
                <a:lnTo>
                  <a:pt x="1517" y="1131296"/>
                </a:lnTo>
                <a:lnTo>
                  <a:pt x="0" y="1115964"/>
                </a:lnTo>
                <a:lnTo>
                  <a:pt x="0" y="78226"/>
                </a:lnTo>
                <a:lnTo>
                  <a:pt x="13142" y="34826"/>
                </a:lnTo>
                <a:lnTo>
                  <a:pt x="48289" y="5954"/>
                </a:lnTo>
                <a:lnTo>
                  <a:pt x="78226" y="0"/>
                </a:lnTo>
                <a:lnTo>
                  <a:pt x="3240975" y="0"/>
                </a:lnTo>
                <a:lnTo>
                  <a:pt x="3284375" y="13142"/>
                </a:lnTo>
                <a:lnTo>
                  <a:pt x="3313246" y="48290"/>
                </a:lnTo>
                <a:lnTo>
                  <a:pt x="3319201" y="78226"/>
                </a:lnTo>
                <a:lnTo>
                  <a:pt x="3319201" y="1115964"/>
                </a:lnTo>
                <a:lnTo>
                  <a:pt x="3306058" y="1159363"/>
                </a:lnTo>
                <a:lnTo>
                  <a:pt x="3270911" y="1188235"/>
                </a:lnTo>
                <a:lnTo>
                  <a:pt x="3240975" y="119419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1043" dirty="0"/>
          </a:p>
        </p:txBody>
      </p:sp>
      <p:pic>
        <p:nvPicPr>
          <p:cNvPr id="36" name="object 16">
            <a:extLst>
              <a:ext uri="{FF2B5EF4-FFF2-40B4-BE49-F238E27FC236}">
                <a16:creationId xmlns:a16="http://schemas.microsoft.com/office/drawing/2014/main" id="{71D7BFF7-8F64-7CF3-0D84-01DCFE75BA59}"/>
              </a:ext>
            </a:extLst>
          </p:cNvPr>
          <p:cNvPicPr/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570" y="3805529"/>
            <a:ext cx="925108" cy="584994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11F97D4D-68D4-0BCD-907E-FB6CAD744092}"/>
              </a:ext>
            </a:extLst>
          </p:cNvPr>
          <p:cNvGrpSpPr/>
          <p:nvPr userDrawn="1"/>
        </p:nvGrpSpPr>
        <p:grpSpPr>
          <a:xfrm>
            <a:off x="3184102" y="4633657"/>
            <a:ext cx="1924510" cy="692426"/>
            <a:chOff x="3187251" y="4764697"/>
            <a:chExt cx="1924510" cy="692426"/>
          </a:xfrm>
        </p:grpSpPr>
        <p:sp>
          <p:nvSpPr>
            <p:cNvPr id="37" name="object 6">
              <a:extLst>
                <a:ext uri="{FF2B5EF4-FFF2-40B4-BE49-F238E27FC236}">
                  <a16:creationId xmlns:a16="http://schemas.microsoft.com/office/drawing/2014/main" id="{D4AE3E80-E867-C9CD-B4C3-E2A5540CBFBF}"/>
                </a:ext>
              </a:extLst>
            </p:cNvPr>
            <p:cNvSpPr/>
            <p:nvPr userDrawn="1"/>
          </p:nvSpPr>
          <p:spPr>
            <a:xfrm>
              <a:off x="3187251" y="4764697"/>
              <a:ext cx="1924510" cy="692426"/>
            </a:xfrm>
            <a:custGeom>
              <a:avLst/>
              <a:gdLst/>
              <a:ahLst/>
              <a:cxnLst/>
              <a:rect l="l" t="t" r="r" b="b"/>
              <a:pathLst>
                <a:path w="3319779" h="1194435">
                  <a:moveTo>
                    <a:pt x="3240975" y="1194190"/>
                  </a:moveTo>
                  <a:lnTo>
                    <a:pt x="78226" y="1194190"/>
                  </a:lnTo>
                  <a:lnTo>
                    <a:pt x="62893" y="1192673"/>
                  </a:lnTo>
                  <a:lnTo>
                    <a:pt x="22912" y="1171278"/>
                  </a:lnTo>
                  <a:lnTo>
                    <a:pt x="1516" y="1131296"/>
                  </a:lnTo>
                  <a:lnTo>
                    <a:pt x="0" y="1115964"/>
                  </a:lnTo>
                  <a:lnTo>
                    <a:pt x="0" y="78226"/>
                  </a:lnTo>
                  <a:lnTo>
                    <a:pt x="13142" y="34826"/>
                  </a:lnTo>
                  <a:lnTo>
                    <a:pt x="48290" y="5954"/>
                  </a:lnTo>
                  <a:lnTo>
                    <a:pt x="78226" y="0"/>
                  </a:lnTo>
                  <a:lnTo>
                    <a:pt x="3240975" y="0"/>
                  </a:lnTo>
                  <a:lnTo>
                    <a:pt x="3284375" y="13142"/>
                  </a:lnTo>
                  <a:lnTo>
                    <a:pt x="3313247" y="48290"/>
                  </a:lnTo>
                  <a:lnTo>
                    <a:pt x="3319201" y="78226"/>
                  </a:lnTo>
                  <a:lnTo>
                    <a:pt x="3319201" y="1115964"/>
                  </a:lnTo>
                  <a:lnTo>
                    <a:pt x="3306059" y="1159363"/>
                  </a:lnTo>
                  <a:lnTo>
                    <a:pt x="3270911" y="1188235"/>
                  </a:lnTo>
                  <a:lnTo>
                    <a:pt x="3240975" y="119419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sz="1043" dirty="0"/>
            </a:p>
          </p:txBody>
        </p:sp>
        <p:pic>
          <p:nvPicPr>
            <p:cNvPr id="38" name="object 7">
              <a:extLst>
                <a:ext uri="{FF2B5EF4-FFF2-40B4-BE49-F238E27FC236}">
                  <a16:creationId xmlns:a16="http://schemas.microsoft.com/office/drawing/2014/main" id="{402B6837-5A3A-A91D-4968-05530E1649D4}"/>
                </a:ext>
              </a:extLst>
            </p:cNvPr>
            <p:cNvPicPr/>
            <p:nvPr userDrawn="1"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2714" y="4986357"/>
              <a:ext cx="1433011" cy="267555"/>
            </a:xfrm>
            <a:prstGeom prst="rect">
              <a:avLst/>
            </a:prstGeom>
          </p:spPr>
        </p:pic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EB0B71B6-6F85-A711-562C-50473C39B1B5}"/>
              </a:ext>
            </a:extLst>
          </p:cNvPr>
          <p:cNvGrpSpPr/>
          <p:nvPr userDrawn="1"/>
        </p:nvGrpSpPr>
        <p:grpSpPr>
          <a:xfrm>
            <a:off x="7366518" y="4544463"/>
            <a:ext cx="1924510" cy="820806"/>
            <a:chOff x="7372664" y="4690241"/>
            <a:chExt cx="1924510" cy="820806"/>
          </a:xfrm>
        </p:grpSpPr>
        <p:sp>
          <p:nvSpPr>
            <p:cNvPr id="39" name="object 31">
              <a:extLst>
                <a:ext uri="{FF2B5EF4-FFF2-40B4-BE49-F238E27FC236}">
                  <a16:creationId xmlns:a16="http://schemas.microsoft.com/office/drawing/2014/main" id="{F31C672E-D737-4F34-ED2E-4957866FC897}"/>
                </a:ext>
              </a:extLst>
            </p:cNvPr>
            <p:cNvSpPr/>
            <p:nvPr userDrawn="1"/>
          </p:nvSpPr>
          <p:spPr>
            <a:xfrm>
              <a:off x="7372664" y="4764697"/>
              <a:ext cx="1924510" cy="692426"/>
            </a:xfrm>
            <a:custGeom>
              <a:avLst/>
              <a:gdLst/>
              <a:ahLst/>
              <a:cxnLst/>
              <a:rect l="l" t="t" r="r" b="b"/>
              <a:pathLst>
                <a:path w="3319780" h="1194434">
                  <a:moveTo>
                    <a:pt x="3240975" y="1194190"/>
                  </a:moveTo>
                  <a:lnTo>
                    <a:pt x="78226" y="1194190"/>
                  </a:lnTo>
                  <a:lnTo>
                    <a:pt x="62893" y="1192673"/>
                  </a:lnTo>
                  <a:lnTo>
                    <a:pt x="22911" y="1171278"/>
                  </a:lnTo>
                  <a:lnTo>
                    <a:pt x="1517" y="1131296"/>
                  </a:lnTo>
                  <a:lnTo>
                    <a:pt x="0" y="1115964"/>
                  </a:lnTo>
                  <a:lnTo>
                    <a:pt x="0" y="78226"/>
                  </a:lnTo>
                  <a:lnTo>
                    <a:pt x="13142" y="34826"/>
                  </a:lnTo>
                  <a:lnTo>
                    <a:pt x="48290" y="5954"/>
                  </a:lnTo>
                  <a:lnTo>
                    <a:pt x="78226" y="0"/>
                  </a:lnTo>
                  <a:lnTo>
                    <a:pt x="3240975" y="0"/>
                  </a:lnTo>
                  <a:lnTo>
                    <a:pt x="3284375" y="13142"/>
                  </a:lnTo>
                  <a:lnTo>
                    <a:pt x="3313247" y="48290"/>
                  </a:lnTo>
                  <a:lnTo>
                    <a:pt x="3319201" y="78226"/>
                  </a:lnTo>
                  <a:lnTo>
                    <a:pt x="3319201" y="1115964"/>
                  </a:lnTo>
                  <a:lnTo>
                    <a:pt x="3306058" y="1159363"/>
                  </a:lnTo>
                  <a:lnTo>
                    <a:pt x="3270911" y="1188235"/>
                  </a:lnTo>
                  <a:lnTo>
                    <a:pt x="3240975" y="119419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sz="1043" dirty="0"/>
            </a:p>
          </p:txBody>
        </p:sp>
        <p:pic>
          <p:nvPicPr>
            <p:cNvPr id="40" name="object 36">
              <a:extLst>
                <a:ext uri="{FF2B5EF4-FFF2-40B4-BE49-F238E27FC236}">
                  <a16:creationId xmlns:a16="http://schemas.microsoft.com/office/drawing/2014/main" id="{5719DCBA-1A94-C29D-FFBB-AB36C4BFB4A1}"/>
                </a:ext>
              </a:extLst>
            </p:cNvPr>
            <p:cNvPicPr/>
            <p:nvPr userDrawn="1"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51619" y="4690241"/>
              <a:ext cx="1455685" cy="820806"/>
            </a:xfrm>
            <a:prstGeom prst="rect">
              <a:avLst/>
            </a:prstGeom>
          </p:spPr>
        </p:pic>
      </p:grpSp>
      <p:sp>
        <p:nvSpPr>
          <p:cNvPr id="43" name="Google Shape;569;p37">
            <a:extLst>
              <a:ext uri="{FF2B5EF4-FFF2-40B4-BE49-F238E27FC236}">
                <a16:creationId xmlns:a16="http://schemas.microsoft.com/office/drawing/2014/main" id="{88CB47E3-FF4D-7B5E-4C16-2FBBE220526E}"/>
              </a:ext>
            </a:extLst>
          </p:cNvPr>
          <p:cNvSpPr txBox="1"/>
          <p:nvPr userDrawn="1"/>
        </p:nvSpPr>
        <p:spPr>
          <a:xfrm>
            <a:off x="970416" y="5939640"/>
            <a:ext cx="4271301" cy="615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21" tIns="121821" rIns="121821" bIns="121821" anchor="t" anchorCtr="0">
            <a:spAutoFit/>
          </a:bodyPr>
          <a:lstStyle/>
          <a:p>
            <a:pPr marL="0" marR="0" lvl="0" indent="0" algn="l" defTabSz="121843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 SemiBold"/>
                <a:sym typeface="Montserrat SemiBold"/>
              </a:rPr>
              <a:t>dario@groupcaliber.com</a:t>
            </a:r>
            <a:endParaRPr kumimoji="0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Montserrat SemiBold"/>
              <a:sym typeface="Montserrat SemiBold"/>
            </a:endParaRPr>
          </a:p>
        </p:txBody>
      </p:sp>
      <p:sp>
        <p:nvSpPr>
          <p:cNvPr id="44" name="Google Shape;571;p37">
            <a:extLst>
              <a:ext uri="{FF2B5EF4-FFF2-40B4-BE49-F238E27FC236}">
                <a16:creationId xmlns:a16="http://schemas.microsoft.com/office/drawing/2014/main" id="{097321B5-0117-FEFC-2DFB-ADD463EBC24B}"/>
              </a:ext>
            </a:extLst>
          </p:cNvPr>
          <p:cNvSpPr txBox="1"/>
          <p:nvPr userDrawn="1"/>
        </p:nvSpPr>
        <p:spPr>
          <a:xfrm>
            <a:off x="4652729" y="5939909"/>
            <a:ext cx="4867940" cy="615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21" tIns="121821" rIns="121821" bIns="121821" anchor="t" anchorCtr="0">
            <a:spAutoFit/>
          </a:bodyPr>
          <a:lstStyle/>
          <a:p>
            <a:pPr marL="0" marR="0" lvl="0" indent="0" algn="l" defTabSz="121843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 SemiBold"/>
                <a:sym typeface="Montserrat SemiBold"/>
              </a:rPr>
              <a:t>www.groupcaliber.com.br</a:t>
            </a:r>
            <a:endParaRPr kumimoji="0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Montserrat SemiBold"/>
              <a:sym typeface="Montserrat SemiBold"/>
            </a:endParaRPr>
          </a:p>
        </p:txBody>
      </p:sp>
      <p:cxnSp>
        <p:nvCxnSpPr>
          <p:cNvPr id="45" name="Straight Connector 26">
            <a:extLst>
              <a:ext uri="{FF2B5EF4-FFF2-40B4-BE49-F238E27FC236}">
                <a16:creationId xmlns:a16="http://schemas.microsoft.com/office/drawing/2014/main" id="{E8E4A1B6-444D-33BD-A1E8-B4233A9FAB4F}"/>
              </a:ext>
            </a:extLst>
          </p:cNvPr>
          <p:cNvCxnSpPr/>
          <p:nvPr userDrawn="1"/>
        </p:nvCxnSpPr>
        <p:spPr>
          <a:xfrm>
            <a:off x="536197" y="5915099"/>
            <a:ext cx="11219118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Graphic 54" descr="Envelope outline">
            <a:extLst>
              <a:ext uri="{FF2B5EF4-FFF2-40B4-BE49-F238E27FC236}">
                <a16:creationId xmlns:a16="http://schemas.microsoft.com/office/drawing/2014/main" id="{82CB8EF5-5D06-D38F-6F8D-C85DD478795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09700" y="6043254"/>
            <a:ext cx="467314" cy="467314"/>
          </a:xfrm>
          <a:prstGeom prst="rect">
            <a:avLst/>
          </a:prstGeom>
        </p:spPr>
      </p:pic>
      <p:pic>
        <p:nvPicPr>
          <p:cNvPr id="47" name="Graphic 56" descr="Internet outline">
            <a:extLst>
              <a:ext uri="{FF2B5EF4-FFF2-40B4-BE49-F238E27FC236}">
                <a16:creationId xmlns:a16="http://schemas.microsoft.com/office/drawing/2014/main" id="{4DBD06B8-558B-2CED-9475-84982D35463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128013" y="6019742"/>
            <a:ext cx="535299" cy="535299"/>
          </a:xfrm>
          <a:prstGeom prst="rect">
            <a:avLst/>
          </a:prstGeom>
        </p:spPr>
      </p:pic>
      <p:pic>
        <p:nvPicPr>
          <p:cNvPr id="48" name="Picture 61" descr="A blue and black logo&#10;&#10;Description automatically generated">
            <a:extLst>
              <a:ext uri="{FF2B5EF4-FFF2-40B4-BE49-F238E27FC236}">
                <a16:creationId xmlns:a16="http://schemas.microsoft.com/office/drawing/2014/main" id="{7C732327-604B-E593-27D1-E9196861F8A6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4400" y="3810228"/>
            <a:ext cx="1221545" cy="547844"/>
          </a:xfrm>
          <a:prstGeom prst="rect">
            <a:avLst/>
          </a:prstGeom>
        </p:spPr>
      </p:pic>
      <p:grpSp>
        <p:nvGrpSpPr>
          <p:cNvPr id="33" name="Agrupar 32">
            <a:extLst>
              <a:ext uri="{FF2B5EF4-FFF2-40B4-BE49-F238E27FC236}">
                <a16:creationId xmlns:a16="http://schemas.microsoft.com/office/drawing/2014/main" id="{A48120CF-35A9-AB82-45E3-EA4F71AA6CC1}"/>
              </a:ext>
            </a:extLst>
          </p:cNvPr>
          <p:cNvGrpSpPr/>
          <p:nvPr userDrawn="1"/>
        </p:nvGrpSpPr>
        <p:grpSpPr>
          <a:xfrm>
            <a:off x="1040606" y="4636321"/>
            <a:ext cx="2036101" cy="692426"/>
            <a:chOff x="1040606" y="4636321"/>
            <a:chExt cx="2036101" cy="692426"/>
          </a:xfrm>
        </p:grpSpPr>
        <p:sp>
          <p:nvSpPr>
            <p:cNvPr id="41" name="object 15">
              <a:extLst>
                <a:ext uri="{FF2B5EF4-FFF2-40B4-BE49-F238E27FC236}">
                  <a16:creationId xmlns:a16="http://schemas.microsoft.com/office/drawing/2014/main" id="{8A6473D0-A435-7857-DCE6-CC96E596216A}"/>
                </a:ext>
              </a:extLst>
            </p:cNvPr>
            <p:cNvSpPr/>
            <p:nvPr userDrawn="1"/>
          </p:nvSpPr>
          <p:spPr>
            <a:xfrm>
              <a:off x="1099984" y="4636321"/>
              <a:ext cx="1924510" cy="692426"/>
            </a:xfrm>
            <a:custGeom>
              <a:avLst/>
              <a:gdLst/>
              <a:ahLst/>
              <a:cxnLst/>
              <a:rect l="l" t="t" r="r" b="b"/>
              <a:pathLst>
                <a:path w="3319780" h="1194435">
                  <a:moveTo>
                    <a:pt x="3240975" y="1194190"/>
                  </a:moveTo>
                  <a:lnTo>
                    <a:pt x="78226" y="1194190"/>
                  </a:lnTo>
                  <a:lnTo>
                    <a:pt x="62893" y="1192673"/>
                  </a:lnTo>
                  <a:lnTo>
                    <a:pt x="22911" y="1171278"/>
                  </a:lnTo>
                  <a:lnTo>
                    <a:pt x="1517" y="1131296"/>
                  </a:lnTo>
                  <a:lnTo>
                    <a:pt x="0" y="1115964"/>
                  </a:lnTo>
                  <a:lnTo>
                    <a:pt x="0" y="78226"/>
                  </a:lnTo>
                  <a:lnTo>
                    <a:pt x="13142" y="34826"/>
                  </a:lnTo>
                  <a:lnTo>
                    <a:pt x="48289" y="5954"/>
                  </a:lnTo>
                  <a:lnTo>
                    <a:pt x="78226" y="0"/>
                  </a:lnTo>
                  <a:lnTo>
                    <a:pt x="3240975" y="0"/>
                  </a:lnTo>
                  <a:lnTo>
                    <a:pt x="3284375" y="13142"/>
                  </a:lnTo>
                  <a:lnTo>
                    <a:pt x="3313246" y="48290"/>
                  </a:lnTo>
                  <a:lnTo>
                    <a:pt x="3319201" y="78226"/>
                  </a:lnTo>
                  <a:lnTo>
                    <a:pt x="3319201" y="1115964"/>
                  </a:lnTo>
                  <a:lnTo>
                    <a:pt x="3306058" y="1159363"/>
                  </a:lnTo>
                  <a:lnTo>
                    <a:pt x="3270911" y="1188235"/>
                  </a:lnTo>
                  <a:lnTo>
                    <a:pt x="3240975" y="119419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sz="1043" dirty="0"/>
            </a:p>
          </p:txBody>
        </p:sp>
        <p:pic>
          <p:nvPicPr>
            <p:cNvPr id="49" name="Picture 63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0BC9B916-022C-95B9-E31F-9ABA84984C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3524" b="32968"/>
            <a:stretch/>
          </p:blipFill>
          <p:spPr>
            <a:xfrm>
              <a:off x="1040606" y="4640078"/>
              <a:ext cx="2036101" cy="682246"/>
            </a:xfrm>
            <a:prstGeom prst="rect">
              <a:avLst/>
            </a:prstGeom>
          </p:spPr>
        </p:pic>
      </p:grpSp>
      <p:pic>
        <p:nvPicPr>
          <p:cNvPr id="50" name="Picture 65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A1D6A5DA-AF99-0ED9-6BEE-A76611F4C8D2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686" y="2118408"/>
            <a:ext cx="1326739" cy="478798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2B210E13-9772-CB91-E681-37AB5AFBFD53}"/>
              </a:ext>
            </a:extLst>
          </p:cNvPr>
          <p:cNvGrpSpPr/>
          <p:nvPr userDrawn="1"/>
        </p:nvGrpSpPr>
        <p:grpSpPr>
          <a:xfrm>
            <a:off x="5276369" y="4633657"/>
            <a:ext cx="1924510" cy="692426"/>
            <a:chOff x="5276885" y="4764697"/>
            <a:chExt cx="1924510" cy="692426"/>
          </a:xfrm>
        </p:grpSpPr>
        <p:sp>
          <p:nvSpPr>
            <p:cNvPr id="42" name="object 31">
              <a:extLst>
                <a:ext uri="{FF2B5EF4-FFF2-40B4-BE49-F238E27FC236}">
                  <a16:creationId xmlns:a16="http://schemas.microsoft.com/office/drawing/2014/main" id="{9958FBDB-72B0-7632-D466-298AEF9E15D6}"/>
                </a:ext>
              </a:extLst>
            </p:cNvPr>
            <p:cNvSpPr/>
            <p:nvPr userDrawn="1"/>
          </p:nvSpPr>
          <p:spPr>
            <a:xfrm>
              <a:off x="5276885" y="4764697"/>
              <a:ext cx="1924510" cy="692426"/>
            </a:xfrm>
            <a:custGeom>
              <a:avLst/>
              <a:gdLst/>
              <a:ahLst/>
              <a:cxnLst/>
              <a:rect l="l" t="t" r="r" b="b"/>
              <a:pathLst>
                <a:path w="3319780" h="1194434">
                  <a:moveTo>
                    <a:pt x="3240975" y="1194190"/>
                  </a:moveTo>
                  <a:lnTo>
                    <a:pt x="78226" y="1194190"/>
                  </a:lnTo>
                  <a:lnTo>
                    <a:pt x="62893" y="1192673"/>
                  </a:lnTo>
                  <a:lnTo>
                    <a:pt x="22911" y="1171278"/>
                  </a:lnTo>
                  <a:lnTo>
                    <a:pt x="1517" y="1131296"/>
                  </a:lnTo>
                  <a:lnTo>
                    <a:pt x="0" y="1115964"/>
                  </a:lnTo>
                  <a:lnTo>
                    <a:pt x="0" y="78226"/>
                  </a:lnTo>
                  <a:lnTo>
                    <a:pt x="13142" y="34826"/>
                  </a:lnTo>
                  <a:lnTo>
                    <a:pt x="48290" y="5954"/>
                  </a:lnTo>
                  <a:lnTo>
                    <a:pt x="78226" y="0"/>
                  </a:lnTo>
                  <a:lnTo>
                    <a:pt x="3240975" y="0"/>
                  </a:lnTo>
                  <a:lnTo>
                    <a:pt x="3284375" y="13142"/>
                  </a:lnTo>
                  <a:lnTo>
                    <a:pt x="3313247" y="48290"/>
                  </a:lnTo>
                  <a:lnTo>
                    <a:pt x="3319201" y="78226"/>
                  </a:lnTo>
                  <a:lnTo>
                    <a:pt x="3319201" y="1115964"/>
                  </a:lnTo>
                  <a:lnTo>
                    <a:pt x="3306058" y="1159363"/>
                  </a:lnTo>
                  <a:lnTo>
                    <a:pt x="3270911" y="1188235"/>
                  </a:lnTo>
                  <a:lnTo>
                    <a:pt x="3240975" y="119419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sz="1043" dirty="0"/>
            </a:p>
          </p:txBody>
        </p:sp>
        <p:pic>
          <p:nvPicPr>
            <p:cNvPr id="51" name="Picture 67" descr="A blue and black logo&#10;&#10;Description automatically generated">
              <a:extLst>
                <a:ext uri="{FF2B5EF4-FFF2-40B4-BE49-F238E27FC236}">
                  <a16:creationId xmlns:a16="http://schemas.microsoft.com/office/drawing/2014/main" id="{CE74DD79-B137-88CA-EDC1-C98710B5A5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75693" y="4843795"/>
              <a:ext cx="925862" cy="548284"/>
            </a:xfrm>
            <a:prstGeom prst="rect">
              <a:avLst/>
            </a:prstGeom>
          </p:spPr>
        </p:pic>
      </p:grpSp>
      <p:pic>
        <p:nvPicPr>
          <p:cNvPr id="53" name="Imagem 5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B3C5A0F4-027E-B9FF-E7DF-7EECA29D1BFA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47" t="19351" r="23053" b="29181"/>
          <a:stretch/>
        </p:blipFill>
        <p:spPr>
          <a:xfrm>
            <a:off x="3801048" y="2050561"/>
            <a:ext cx="653929" cy="62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4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D5849A-AD8D-2D54-D67C-13F4946E8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6">
                <a:solidFill>
                  <a:srgbClr val="18263C"/>
                </a:solidFill>
                <a:latin typeface="Inter" panose="020B0604020202020204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14E15B-9154-656C-C292-48E096E30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99">
                <a:solidFill>
                  <a:srgbClr val="18263C"/>
                </a:solidFill>
                <a:latin typeface="Inter" panose="020B0604020202020204"/>
              </a:defRPr>
            </a:lvl1pPr>
            <a:lvl2pPr marL="456880" indent="0" algn="ctr">
              <a:buNone/>
              <a:defRPr sz="1999"/>
            </a:lvl2pPr>
            <a:lvl3pPr marL="913760" indent="0" algn="ctr">
              <a:buNone/>
              <a:defRPr sz="1799"/>
            </a:lvl3pPr>
            <a:lvl4pPr marL="1370640" indent="0" algn="ctr">
              <a:buNone/>
              <a:defRPr sz="1599"/>
            </a:lvl4pPr>
            <a:lvl5pPr marL="1827520" indent="0" algn="ctr">
              <a:buNone/>
              <a:defRPr sz="1599"/>
            </a:lvl5pPr>
            <a:lvl6pPr marL="2284400" indent="0" algn="ctr">
              <a:buNone/>
              <a:defRPr sz="1599"/>
            </a:lvl6pPr>
            <a:lvl7pPr marL="2741280" indent="0" algn="ctr">
              <a:buNone/>
              <a:defRPr sz="1599"/>
            </a:lvl7pPr>
            <a:lvl8pPr marL="3198160" indent="0" algn="ctr">
              <a:buNone/>
              <a:defRPr sz="1599"/>
            </a:lvl8pPr>
            <a:lvl9pPr marL="3655040" indent="0" algn="ctr">
              <a:buNone/>
              <a:defRPr sz="1599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78500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7E8B59-3DF7-BB11-6998-13E907AC8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8263C"/>
                </a:solidFill>
                <a:latin typeface="Inter" panose="02000503000000020004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274E8C-9116-DFFA-329D-1BCF717A1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8263C"/>
                </a:solidFill>
                <a:latin typeface="Inter" panose="02000503000000020004"/>
              </a:defRPr>
            </a:lvl1pPr>
            <a:lvl2pPr>
              <a:defRPr>
                <a:solidFill>
                  <a:srgbClr val="18263C"/>
                </a:solidFill>
                <a:latin typeface="Inter" panose="02000503000000020004"/>
              </a:defRPr>
            </a:lvl2pPr>
            <a:lvl3pPr>
              <a:defRPr>
                <a:solidFill>
                  <a:srgbClr val="18263C"/>
                </a:solidFill>
                <a:latin typeface="Inter" panose="02000503000000020004"/>
              </a:defRPr>
            </a:lvl3pPr>
            <a:lvl4pPr>
              <a:defRPr>
                <a:solidFill>
                  <a:srgbClr val="18263C"/>
                </a:solidFill>
                <a:latin typeface="Inter" panose="02000503000000020004"/>
              </a:defRPr>
            </a:lvl4pPr>
            <a:lvl5pPr>
              <a:defRPr>
                <a:solidFill>
                  <a:srgbClr val="18263C"/>
                </a:solidFill>
                <a:latin typeface="Inter" panose="02000503000000020004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02293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317D2-B771-9508-02A4-A37A5644B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6">
                <a:solidFill>
                  <a:srgbClr val="18263C"/>
                </a:solidFill>
                <a:latin typeface="Inter" panose="020B0604020202020204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E62504-DB57-5CBF-6DC1-8F036687C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399" b="1">
                <a:solidFill>
                  <a:srgbClr val="C05D76"/>
                </a:solidFill>
                <a:latin typeface="Inter" panose="020B0604020202020204"/>
              </a:defRPr>
            </a:lvl1pPr>
            <a:lvl2pPr marL="456880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3760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06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52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440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128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81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50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922831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93244F-FB12-B018-3D16-5253B0DB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8263C"/>
                </a:solidFill>
                <a:latin typeface="Inter" panose="020B0604020202020204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9FA0FD-333D-B84E-F788-E888246E1E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8263C"/>
                </a:solidFill>
                <a:latin typeface="Inter" panose="020B0604020202020204"/>
              </a:defRPr>
            </a:lvl1pPr>
            <a:lvl2pPr>
              <a:defRPr>
                <a:solidFill>
                  <a:srgbClr val="18263C"/>
                </a:solidFill>
                <a:latin typeface="Inter" panose="020B0604020202020204"/>
              </a:defRPr>
            </a:lvl2pPr>
            <a:lvl3pPr>
              <a:defRPr>
                <a:solidFill>
                  <a:srgbClr val="18263C"/>
                </a:solidFill>
                <a:latin typeface="Inter" panose="020B0604020202020204"/>
              </a:defRPr>
            </a:lvl3pPr>
            <a:lvl4pPr>
              <a:defRPr>
                <a:solidFill>
                  <a:srgbClr val="18263C"/>
                </a:solidFill>
                <a:latin typeface="Inter" panose="020B0604020202020204"/>
              </a:defRPr>
            </a:lvl4pPr>
            <a:lvl5pPr>
              <a:defRPr>
                <a:solidFill>
                  <a:srgbClr val="18263C"/>
                </a:solidFill>
                <a:latin typeface="Inter" panose="020B0604020202020204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E41504-1FAF-CE9F-A51B-8AC4DBDF4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8263C"/>
                </a:solidFill>
                <a:latin typeface="Inter" panose="020B0604020202020204"/>
              </a:defRPr>
            </a:lvl1pPr>
            <a:lvl2pPr>
              <a:defRPr>
                <a:solidFill>
                  <a:srgbClr val="18263C"/>
                </a:solidFill>
                <a:latin typeface="Inter" panose="020B0604020202020204"/>
              </a:defRPr>
            </a:lvl2pPr>
            <a:lvl3pPr>
              <a:defRPr>
                <a:solidFill>
                  <a:srgbClr val="18263C"/>
                </a:solidFill>
                <a:latin typeface="Inter" panose="020B0604020202020204"/>
              </a:defRPr>
            </a:lvl3pPr>
            <a:lvl4pPr>
              <a:defRPr>
                <a:solidFill>
                  <a:srgbClr val="18263C"/>
                </a:solidFill>
                <a:latin typeface="Inter" panose="020B0604020202020204"/>
              </a:defRPr>
            </a:lvl4pPr>
            <a:lvl5pPr>
              <a:defRPr>
                <a:solidFill>
                  <a:srgbClr val="18263C"/>
                </a:solidFill>
                <a:latin typeface="Inter" panose="020B0604020202020204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21244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C7838D-A366-A0F8-AA07-C5DC984EF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>
            <a:lvl1pPr>
              <a:defRPr>
                <a:solidFill>
                  <a:srgbClr val="18263C"/>
                </a:solidFill>
                <a:latin typeface="Inter" panose="020B0604020202020204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60BC3F-2F92-B6CA-63A3-5D58FD2C2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99" b="1">
                <a:solidFill>
                  <a:srgbClr val="C05D76"/>
                </a:solidFill>
                <a:latin typeface="Inter" panose="020B0604020202020204"/>
              </a:defRPr>
            </a:lvl1pPr>
            <a:lvl2pPr marL="456880" indent="0">
              <a:buNone/>
              <a:defRPr sz="1999" b="1"/>
            </a:lvl2pPr>
            <a:lvl3pPr marL="913760" indent="0">
              <a:buNone/>
              <a:defRPr sz="1799" b="1"/>
            </a:lvl3pPr>
            <a:lvl4pPr marL="1370640" indent="0">
              <a:buNone/>
              <a:defRPr sz="1599" b="1"/>
            </a:lvl4pPr>
            <a:lvl5pPr marL="1827520" indent="0">
              <a:buNone/>
              <a:defRPr sz="1599" b="1"/>
            </a:lvl5pPr>
            <a:lvl6pPr marL="2284400" indent="0">
              <a:buNone/>
              <a:defRPr sz="1599" b="1"/>
            </a:lvl6pPr>
            <a:lvl7pPr marL="2741280" indent="0">
              <a:buNone/>
              <a:defRPr sz="1599" b="1"/>
            </a:lvl7pPr>
            <a:lvl8pPr marL="3198160" indent="0">
              <a:buNone/>
              <a:defRPr sz="1599" b="1"/>
            </a:lvl8pPr>
            <a:lvl9pPr marL="3655040" indent="0">
              <a:buNone/>
              <a:defRPr sz="1599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D9FECA-E880-5D66-636E-21E90742A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>
            <a:lvl1pPr>
              <a:defRPr>
                <a:solidFill>
                  <a:srgbClr val="18263C"/>
                </a:solidFill>
                <a:latin typeface="Inter" panose="020B0604020202020204"/>
              </a:defRPr>
            </a:lvl1pPr>
            <a:lvl2pPr>
              <a:defRPr>
                <a:solidFill>
                  <a:srgbClr val="18263C"/>
                </a:solidFill>
                <a:latin typeface="Inter" panose="020B0604020202020204"/>
              </a:defRPr>
            </a:lvl2pPr>
            <a:lvl3pPr>
              <a:defRPr>
                <a:solidFill>
                  <a:srgbClr val="18263C"/>
                </a:solidFill>
                <a:latin typeface="Inter" panose="020B0604020202020204"/>
              </a:defRPr>
            </a:lvl3pPr>
            <a:lvl4pPr>
              <a:defRPr>
                <a:solidFill>
                  <a:srgbClr val="18263C"/>
                </a:solidFill>
                <a:latin typeface="Inter" panose="020B0604020202020204"/>
              </a:defRPr>
            </a:lvl4pPr>
            <a:lvl5pPr>
              <a:defRPr>
                <a:solidFill>
                  <a:srgbClr val="18263C"/>
                </a:solidFill>
                <a:latin typeface="Inter" panose="020B0604020202020204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A77AF42-7E87-BFB5-338D-B2FDCCA5B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>
                <a:solidFill>
                  <a:srgbClr val="C05D76"/>
                </a:solidFill>
                <a:latin typeface="Inter" panose="020B0604020202020204"/>
              </a:defRPr>
            </a:lvl1pPr>
            <a:lvl2pPr marL="456880" indent="0">
              <a:buNone/>
              <a:defRPr sz="1999" b="1"/>
            </a:lvl2pPr>
            <a:lvl3pPr marL="913760" indent="0">
              <a:buNone/>
              <a:defRPr sz="1799" b="1"/>
            </a:lvl3pPr>
            <a:lvl4pPr marL="1370640" indent="0">
              <a:buNone/>
              <a:defRPr sz="1599" b="1"/>
            </a:lvl4pPr>
            <a:lvl5pPr marL="1827520" indent="0">
              <a:buNone/>
              <a:defRPr sz="1599" b="1"/>
            </a:lvl5pPr>
            <a:lvl6pPr marL="2284400" indent="0">
              <a:buNone/>
              <a:defRPr sz="1599" b="1"/>
            </a:lvl6pPr>
            <a:lvl7pPr marL="2741280" indent="0">
              <a:buNone/>
              <a:defRPr sz="1599" b="1"/>
            </a:lvl7pPr>
            <a:lvl8pPr marL="3198160" indent="0">
              <a:buNone/>
              <a:defRPr sz="1599" b="1"/>
            </a:lvl8pPr>
            <a:lvl9pPr marL="3655040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5C40071-176B-C8E8-B4B0-B18FE2A36E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8263C"/>
                </a:solidFill>
                <a:latin typeface="Inter" panose="020B0604020202020204"/>
              </a:defRPr>
            </a:lvl1pPr>
            <a:lvl2pPr>
              <a:defRPr>
                <a:solidFill>
                  <a:srgbClr val="18263C"/>
                </a:solidFill>
                <a:latin typeface="Inter" panose="020B0604020202020204"/>
              </a:defRPr>
            </a:lvl2pPr>
            <a:lvl3pPr>
              <a:defRPr>
                <a:solidFill>
                  <a:srgbClr val="18263C"/>
                </a:solidFill>
                <a:latin typeface="Inter" panose="020B0604020202020204"/>
              </a:defRPr>
            </a:lvl3pPr>
            <a:lvl4pPr>
              <a:defRPr>
                <a:solidFill>
                  <a:srgbClr val="18263C"/>
                </a:solidFill>
                <a:latin typeface="Inter" panose="020B0604020202020204"/>
              </a:defRPr>
            </a:lvl4pPr>
            <a:lvl5pPr>
              <a:defRPr>
                <a:solidFill>
                  <a:srgbClr val="18263C"/>
                </a:solidFill>
                <a:latin typeface="Inter" panose="020B0604020202020204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62922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B56A6-BBA3-3776-C7A8-FE5269262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8263C"/>
                </a:solidFill>
                <a:latin typeface="Inter" panose="020B0604020202020204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170163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rgbClr val="F6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284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D5849A-AD8D-2D54-D67C-13F4946E8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14E15B-9154-656C-C292-48E096E30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6880" indent="0" algn="ctr">
              <a:buNone/>
              <a:defRPr sz="1999"/>
            </a:lvl2pPr>
            <a:lvl3pPr marL="913760" indent="0" algn="ctr">
              <a:buNone/>
              <a:defRPr sz="1799"/>
            </a:lvl3pPr>
            <a:lvl4pPr marL="1370640" indent="0" algn="ctr">
              <a:buNone/>
              <a:defRPr sz="1599"/>
            </a:lvl4pPr>
            <a:lvl5pPr marL="1827520" indent="0" algn="ctr">
              <a:buNone/>
              <a:defRPr sz="1599"/>
            </a:lvl5pPr>
            <a:lvl6pPr marL="2284400" indent="0" algn="ctr">
              <a:buNone/>
              <a:defRPr sz="1599"/>
            </a:lvl6pPr>
            <a:lvl7pPr marL="2741280" indent="0" algn="ctr">
              <a:buNone/>
              <a:defRPr sz="1599"/>
            </a:lvl7pPr>
            <a:lvl8pPr marL="3198160" indent="0" algn="ctr">
              <a:buNone/>
              <a:defRPr sz="1599"/>
            </a:lvl8pPr>
            <a:lvl9pPr marL="3655040" indent="0" algn="ctr">
              <a:buNone/>
              <a:defRPr sz="1599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5785FE-0984-4E39-9455-AED0BFB5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5115F8-D6E7-78BF-E17E-AEBADCE58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4544B0-9544-E11C-A843-46FFBCA7E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562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7E8B59-3DF7-BB11-6998-13E907AC8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274E8C-9116-DFFA-329D-1BCF717A1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E3B7A4-8655-303A-2DC2-1FCAFA98A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3852F5-D700-878E-145B-F1291777A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DE1476-FF4C-B545-CD99-25D3FF8D6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419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317D2-B771-9508-02A4-A37A5644B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E62504-DB57-5CBF-6DC1-8F036687C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6880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3760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06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52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440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128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81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50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BFC06D-85BD-3AB1-CE0E-1D268687C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EADE7D-804C-453E-F38A-DDAF40BA2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72B0D5-7D28-6F4D-31B0-C6B5FA622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150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93244F-FB12-B018-3D16-5253B0DB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9FA0FD-333D-B84E-F788-E888246E1E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E41504-1FAF-CE9F-A51B-8AC4DBDF4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5E0F03-DFA8-1631-F23F-26D165716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4A9A14-57F7-0EA8-F89C-A7087D0A6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E6FA74E-983B-2278-E80A-699CC6F94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5470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C7838D-A366-A0F8-AA07-C5DC984EF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60BC3F-2F92-B6CA-63A3-5D58FD2C2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880" indent="0">
              <a:buNone/>
              <a:defRPr sz="1999" b="1"/>
            </a:lvl2pPr>
            <a:lvl3pPr marL="913760" indent="0">
              <a:buNone/>
              <a:defRPr sz="1799" b="1"/>
            </a:lvl3pPr>
            <a:lvl4pPr marL="1370640" indent="0">
              <a:buNone/>
              <a:defRPr sz="1599" b="1"/>
            </a:lvl4pPr>
            <a:lvl5pPr marL="1827520" indent="0">
              <a:buNone/>
              <a:defRPr sz="1599" b="1"/>
            </a:lvl5pPr>
            <a:lvl6pPr marL="2284400" indent="0">
              <a:buNone/>
              <a:defRPr sz="1599" b="1"/>
            </a:lvl6pPr>
            <a:lvl7pPr marL="2741280" indent="0">
              <a:buNone/>
              <a:defRPr sz="1599" b="1"/>
            </a:lvl7pPr>
            <a:lvl8pPr marL="3198160" indent="0">
              <a:buNone/>
              <a:defRPr sz="1599" b="1"/>
            </a:lvl8pPr>
            <a:lvl9pPr marL="3655040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D9FECA-E880-5D66-636E-21E90742A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A77AF42-7E87-BFB5-338D-B2FDCCA5B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880" indent="0">
              <a:buNone/>
              <a:defRPr sz="1999" b="1"/>
            </a:lvl2pPr>
            <a:lvl3pPr marL="913760" indent="0">
              <a:buNone/>
              <a:defRPr sz="1799" b="1"/>
            </a:lvl3pPr>
            <a:lvl4pPr marL="1370640" indent="0">
              <a:buNone/>
              <a:defRPr sz="1599" b="1"/>
            </a:lvl4pPr>
            <a:lvl5pPr marL="1827520" indent="0">
              <a:buNone/>
              <a:defRPr sz="1599" b="1"/>
            </a:lvl5pPr>
            <a:lvl6pPr marL="2284400" indent="0">
              <a:buNone/>
              <a:defRPr sz="1599" b="1"/>
            </a:lvl6pPr>
            <a:lvl7pPr marL="2741280" indent="0">
              <a:buNone/>
              <a:defRPr sz="1599" b="1"/>
            </a:lvl7pPr>
            <a:lvl8pPr marL="3198160" indent="0">
              <a:buNone/>
              <a:defRPr sz="1599" b="1"/>
            </a:lvl8pPr>
            <a:lvl9pPr marL="3655040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5C40071-176B-C8E8-B4B0-B18FE2A36E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CD20347-573A-D276-81EA-BA78D3AB0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D4F8B9E-2E1E-394B-0ECD-2517267B9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DC1D95F-B9E3-8525-581E-4AE8BC68B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1645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B56A6-BBA3-3776-C7A8-FE5269262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2D4DB11-4CF6-E4A5-FBFE-B71FF6621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102B4B7-1CEB-1EB9-46A4-BBBD6387A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DC1A446-7669-B180-0289-AF8474E3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4530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7D5227E-255D-12EB-A2D3-FA1AB9C9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CAE16A6-13DE-99A9-B0E3-75BC5C3DB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7DCF5B7-5897-4618-6C65-1D9616E06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37161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681188-2FFE-35B3-8555-3D2E501C5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E9C335-FEAE-5437-1921-21166A5B1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8"/>
            </a:lvl1pPr>
            <a:lvl2pPr>
              <a:defRPr sz="2798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05E3E5C-6518-6FD0-88CA-05006D048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6880" indent="0">
              <a:buNone/>
              <a:defRPr sz="1399"/>
            </a:lvl2pPr>
            <a:lvl3pPr marL="913760" indent="0">
              <a:buNone/>
              <a:defRPr sz="1199"/>
            </a:lvl3pPr>
            <a:lvl4pPr marL="1370640" indent="0">
              <a:buNone/>
              <a:defRPr sz="999"/>
            </a:lvl4pPr>
            <a:lvl5pPr marL="1827520" indent="0">
              <a:buNone/>
              <a:defRPr sz="999"/>
            </a:lvl5pPr>
            <a:lvl6pPr marL="2284400" indent="0">
              <a:buNone/>
              <a:defRPr sz="999"/>
            </a:lvl6pPr>
            <a:lvl7pPr marL="2741280" indent="0">
              <a:buNone/>
              <a:defRPr sz="999"/>
            </a:lvl7pPr>
            <a:lvl8pPr marL="3198160" indent="0">
              <a:buNone/>
              <a:defRPr sz="999"/>
            </a:lvl8pPr>
            <a:lvl9pPr marL="3655040" indent="0">
              <a:buNone/>
              <a:defRPr sz="99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DBA103-654C-D168-B08C-E2D506937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595F7B-8543-0288-ADA2-1ABE2D6C5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184B0B-3472-A027-B7DF-CAB1CF74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9136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3045B8-B3ED-C417-AE61-CE29983A1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F379D7D-2614-6407-5421-DED9D13979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8"/>
            </a:lvl1pPr>
            <a:lvl2pPr marL="456880" indent="0">
              <a:buNone/>
              <a:defRPr sz="2798"/>
            </a:lvl2pPr>
            <a:lvl3pPr marL="913760" indent="0">
              <a:buNone/>
              <a:defRPr sz="2399"/>
            </a:lvl3pPr>
            <a:lvl4pPr marL="1370640" indent="0">
              <a:buNone/>
              <a:defRPr sz="1999"/>
            </a:lvl4pPr>
            <a:lvl5pPr marL="1827520" indent="0">
              <a:buNone/>
              <a:defRPr sz="1999"/>
            </a:lvl5pPr>
            <a:lvl6pPr marL="2284400" indent="0">
              <a:buNone/>
              <a:defRPr sz="1999"/>
            </a:lvl6pPr>
            <a:lvl7pPr marL="2741280" indent="0">
              <a:buNone/>
              <a:defRPr sz="1999"/>
            </a:lvl7pPr>
            <a:lvl8pPr marL="3198160" indent="0">
              <a:buNone/>
              <a:defRPr sz="1999"/>
            </a:lvl8pPr>
            <a:lvl9pPr marL="3655040" indent="0">
              <a:buNone/>
              <a:defRPr sz="1999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08B7E3-530F-AB9E-F56D-FC6FCDE27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6880" indent="0">
              <a:buNone/>
              <a:defRPr sz="1399"/>
            </a:lvl2pPr>
            <a:lvl3pPr marL="913760" indent="0">
              <a:buNone/>
              <a:defRPr sz="1199"/>
            </a:lvl3pPr>
            <a:lvl4pPr marL="1370640" indent="0">
              <a:buNone/>
              <a:defRPr sz="999"/>
            </a:lvl4pPr>
            <a:lvl5pPr marL="1827520" indent="0">
              <a:buNone/>
              <a:defRPr sz="999"/>
            </a:lvl5pPr>
            <a:lvl6pPr marL="2284400" indent="0">
              <a:buNone/>
              <a:defRPr sz="999"/>
            </a:lvl6pPr>
            <a:lvl7pPr marL="2741280" indent="0">
              <a:buNone/>
              <a:defRPr sz="999"/>
            </a:lvl7pPr>
            <a:lvl8pPr marL="3198160" indent="0">
              <a:buNone/>
              <a:defRPr sz="999"/>
            </a:lvl8pPr>
            <a:lvl9pPr marL="3655040" indent="0">
              <a:buNone/>
              <a:defRPr sz="99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7AEB67-F652-24BA-7475-513D2CB4F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8D9B7C-AC4A-4854-CC86-8C1E536D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2CE4F4-43E1-FB69-8016-BA2DB123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8575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30F327-8389-4E5C-166C-4DB710E2A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C9A5737-CC5F-E23A-0A0F-7189C7B10F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09B1EF-A679-DCBA-2D0C-0875ED5E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E338B0-5B9C-357C-4DB7-978A98BB2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D6BC54-225C-D27E-4925-265EE0C6B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1740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5DD3B6-A180-58CB-1A06-51E12799CA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C07F95B-6EE7-10A4-8C2C-06F060571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8D4A66-4E6C-751C-C5F4-287D6507E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1A58CB-C18E-6DEC-389D-CADB3F404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994268-1160-00FB-7817-00E8B4E9D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27879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797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23692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97" b="1" i="0">
                <a:solidFill>
                  <a:srgbClr val="17253C"/>
                </a:solidFill>
                <a:latin typeface="Inter"/>
                <a:cs typeface="Inte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5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14360" y="1742574"/>
            <a:ext cx="4868713" cy="196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20" b="0" i="0">
                <a:solidFill>
                  <a:srgbClr val="17253C"/>
                </a:solidFill>
                <a:latin typeface="Inter"/>
                <a:cs typeface="Inter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81052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98D8E-E254-5447-FCA3-0AC017EB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7484CA-3496-4F23-D7B6-4589D50DB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6903" indent="0" algn="ctr">
              <a:buNone/>
              <a:defRPr sz="1999"/>
            </a:lvl2pPr>
            <a:lvl3pPr marL="913806" indent="0" algn="ctr">
              <a:buNone/>
              <a:defRPr sz="1799"/>
            </a:lvl3pPr>
            <a:lvl4pPr marL="1370709" indent="0" algn="ctr">
              <a:buNone/>
              <a:defRPr sz="1599"/>
            </a:lvl4pPr>
            <a:lvl5pPr marL="1827612" indent="0" algn="ctr">
              <a:buNone/>
              <a:defRPr sz="1599"/>
            </a:lvl5pPr>
            <a:lvl6pPr marL="2284514" indent="0" algn="ctr">
              <a:buNone/>
              <a:defRPr sz="1599"/>
            </a:lvl6pPr>
            <a:lvl7pPr marL="2741417" indent="0" algn="ctr">
              <a:buNone/>
              <a:defRPr sz="1599"/>
            </a:lvl7pPr>
            <a:lvl8pPr marL="3198320" indent="0" algn="ctr">
              <a:buNone/>
              <a:defRPr sz="1599"/>
            </a:lvl8pPr>
            <a:lvl9pPr marL="3655223" indent="0" algn="ctr">
              <a:buNone/>
              <a:defRPr sz="1599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1964D8-F42E-58EA-2FDD-DE866E56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10FB4D-EB28-4F65-5E87-0277AE59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813ABE-BC77-C4BC-B346-41B45D2C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29926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319A3-9D0D-E9C7-ED78-7B5E83DBA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3CF9D8-6B43-E416-A254-0A6012F48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9DC660-B19A-80C9-95E6-3689EBFDB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D1BD29-F764-C6B7-7F65-BC5FD59F9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2FD98D-81BE-81E1-33C1-E5267C15A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6049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CE3CF-44B4-4C57-2849-BE2F0F318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25603C-E9F9-D3F9-F0DE-0FA91D1B1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690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380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0709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612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451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14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832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522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19E2F1-1421-7E74-0D0B-279FB5D65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FDBC81-D9EC-1D4D-20BD-92B3145A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ADA1F4-0204-274A-5E38-C131F930D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47540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081C3-2CA7-FD33-ECC2-4E8B8E983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D41364-7C39-2A54-AAD8-20A44E85B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9FD74B-B322-B5B7-A8FA-67DCC6E99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4FCC01-8895-F81E-9DCE-AD2BC27C5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E32DFF-14B0-D777-7825-050AD142D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B7096C-3333-9E3A-590C-D8AB37171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269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070E57-448A-FF01-EAEC-4D3DAF7F4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02882B-5033-C891-9E09-176C0F828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903" indent="0">
              <a:buNone/>
              <a:defRPr sz="1999" b="1"/>
            </a:lvl2pPr>
            <a:lvl3pPr marL="913806" indent="0">
              <a:buNone/>
              <a:defRPr sz="1799" b="1"/>
            </a:lvl3pPr>
            <a:lvl4pPr marL="1370709" indent="0">
              <a:buNone/>
              <a:defRPr sz="1599" b="1"/>
            </a:lvl4pPr>
            <a:lvl5pPr marL="1827612" indent="0">
              <a:buNone/>
              <a:defRPr sz="1599" b="1"/>
            </a:lvl5pPr>
            <a:lvl6pPr marL="2284514" indent="0">
              <a:buNone/>
              <a:defRPr sz="1599" b="1"/>
            </a:lvl6pPr>
            <a:lvl7pPr marL="2741417" indent="0">
              <a:buNone/>
              <a:defRPr sz="1599" b="1"/>
            </a:lvl7pPr>
            <a:lvl8pPr marL="3198320" indent="0">
              <a:buNone/>
              <a:defRPr sz="1599" b="1"/>
            </a:lvl8pPr>
            <a:lvl9pPr marL="3655223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6390FE-90FB-7CFD-A5C0-DD90BF050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2814968-E2EF-F7AD-45DF-59A12DBDF3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903" indent="0">
              <a:buNone/>
              <a:defRPr sz="1999" b="1"/>
            </a:lvl2pPr>
            <a:lvl3pPr marL="913806" indent="0">
              <a:buNone/>
              <a:defRPr sz="1799" b="1"/>
            </a:lvl3pPr>
            <a:lvl4pPr marL="1370709" indent="0">
              <a:buNone/>
              <a:defRPr sz="1599" b="1"/>
            </a:lvl4pPr>
            <a:lvl5pPr marL="1827612" indent="0">
              <a:buNone/>
              <a:defRPr sz="1599" b="1"/>
            </a:lvl5pPr>
            <a:lvl6pPr marL="2284514" indent="0">
              <a:buNone/>
              <a:defRPr sz="1599" b="1"/>
            </a:lvl6pPr>
            <a:lvl7pPr marL="2741417" indent="0">
              <a:buNone/>
              <a:defRPr sz="1599" b="1"/>
            </a:lvl7pPr>
            <a:lvl8pPr marL="3198320" indent="0">
              <a:buNone/>
              <a:defRPr sz="1599" b="1"/>
            </a:lvl8pPr>
            <a:lvl9pPr marL="3655223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AFED9FE-9AB1-C4E8-828D-E2D914D83D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047AA15-F167-8C4E-A7F9-9B211D4C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3814B6-242C-B42B-32B2-6A4336CFF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5C4183-D02B-5809-4047-880CBE879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2935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22DCB4-4633-0CEA-32D6-C848DD40A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1BAF1B8-C993-B287-6A65-01C41101E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D6A6559-4D44-C550-F1F0-55657DF3B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34F2E52-DEAB-0634-31C1-CE7AE8349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3257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B3A96D1-DA82-E298-DCA1-6E62701B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02C72B9-E65D-59DF-5EA5-43C151829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A4E712-D55D-6245-2E52-EE2C133E0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801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D3384-E168-3380-36FA-D9DAC6CD6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07D64C-BB29-4C0D-EC44-04BB9CB95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8"/>
            </a:lvl1pPr>
            <a:lvl2pPr>
              <a:defRPr sz="2798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AE4CE6-246B-3A8C-3C8C-82FEEA50B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6903" indent="0">
              <a:buNone/>
              <a:defRPr sz="1399"/>
            </a:lvl2pPr>
            <a:lvl3pPr marL="913806" indent="0">
              <a:buNone/>
              <a:defRPr sz="1199"/>
            </a:lvl3pPr>
            <a:lvl4pPr marL="1370709" indent="0">
              <a:buNone/>
              <a:defRPr sz="999"/>
            </a:lvl4pPr>
            <a:lvl5pPr marL="1827612" indent="0">
              <a:buNone/>
              <a:defRPr sz="999"/>
            </a:lvl5pPr>
            <a:lvl6pPr marL="2284514" indent="0">
              <a:buNone/>
              <a:defRPr sz="999"/>
            </a:lvl6pPr>
            <a:lvl7pPr marL="2741417" indent="0">
              <a:buNone/>
              <a:defRPr sz="999"/>
            </a:lvl7pPr>
            <a:lvl8pPr marL="3198320" indent="0">
              <a:buNone/>
              <a:defRPr sz="999"/>
            </a:lvl8pPr>
            <a:lvl9pPr marL="3655223" indent="0">
              <a:buNone/>
              <a:defRPr sz="99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C0C7A7-B2FE-6666-EA6F-0A4A334A6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C92803-A1C8-EBF0-6686-4C4097CA1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DF82E59-786B-34F8-0D1B-FB3B4E6F4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9239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11E33-D34B-902C-43E6-95A044066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54C5FA1-B235-D09D-0BCB-D95288E65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8"/>
            </a:lvl1pPr>
            <a:lvl2pPr marL="456903" indent="0">
              <a:buNone/>
              <a:defRPr sz="2798"/>
            </a:lvl2pPr>
            <a:lvl3pPr marL="913806" indent="0">
              <a:buNone/>
              <a:defRPr sz="2399"/>
            </a:lvl3pPr>
            <a:lvl4pPr marL="1370709" indent="0">
              <a:buNone/>
              <a:defRPr sz="1999"/>
            </a:lvl4pPr>
            <a:lvl5pPr marL="1827612" indent="0">
              <a:buNone/>
              <a:defRPr sz="1999"/>
            </a:lvl5pPr>
            <a:lvl6pPr marL="2284514" indent="0">
              <a:buNone/>
              <a:defRPr sz="1999"/>
            </a:lvl6pPr>
            <a:lvl7pPr marL="2741417" indent="0">
              <a:buNone/>
              <a:defRPr sz="1999"/>
            </a:lvl7pPr>
            <a:lvl8pPr marL="3198320" indent="0">
              <a:buNone/>
              <a:defRPr sz="1999"/>
            </a:lvl8pPr>
            <a:lvl9pPr marL="3655223" indent="0">
              <a:buNone/>
              <a:defRPr sz="1999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301331-138E-ABF5-E2D9-C9544B5D8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6903" indent="0">
              <a:buNone/>
              <a:defRPr sz="1399"/>
            </a:lvl2pPr>
            <a:lvl3pPr marL="913806" indent="0">
              <a:buNone/>
              <a:defRPr sz="1199"/>
            </a:lvl3pPr>
            <a:lvl4pPr marL="1370709" indent="0">
              <a:buNone/>
              <a:defRPr sz="999"/>
            </a:lvl4pPr>
            <a:lvl5pPr marL="1827612" indent="0">
              <a:buNone/>
              <a:defRPr sz="999"/>
            </a:lvl5pPr>
            <a:lvl6pPr marL="2284514" indent="0">
              <a:buNone/>
              <a:defRPr sz="999"/>
            </a:lvl6pPr>
            <a:lvl7pPr marL="2741417" indent="0">
              <a:buNone/>
              <a:defRPr sz="999"/>
            </a:lvl7pPr>
            <a:lvl8pPr marL="3198320" indent="0">
              <a:buNone/>
              <a:defRPr sz="999"/>
            </a:lvl8pPr>
            <a:lvl9pPr marL="3655223" indent="0">
              <a:buNone/>
              <a:defRPr sz="99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68F583-EFD5-32F0-A285-F5A6529D0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AFE5141-A59F-2CF8-1CD7-FC16D61D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749A48-4932-1596-15DE-07178E1C0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5750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1B396-9B58-D520-8DA6-67725770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690841-48F7-1CD4-A850-1DD0D84FA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291687-482E-D585-0FCD-4EAF6738D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C9F650-295B-3DB8-D868-C4C822469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CC4C75-1922-EE30-4F44-37266E407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89571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B95AA7-4383-5D6E-6E5C-96CF17576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F64C7D-4286-40EB-0502-BC42B8503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2D0343-E8D1-1EFA-EEFE-EDB3581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317AAA-4D26-A898-C8DA-0963502C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D9C3B6-566A-BE40-D778-DF053321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50541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B1F494-8CD8-48E1-B496-2B49FC71CE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3A872D-A3EF-ED24-FCDD-52128036B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6903" indent="0" algn="ctr">
              <a:buNone/>
              <a:defRPr sz="1999"/>
            </a:lvl2pPr>
            <a:lvl3pPr marL="913806" indent="0" algn="ctr">
              <a:buNone/>
              <a:defRPr sz="1799"/>
            </a:lvl3pPr>
            <a:lvl4pPr marL="1370709" indent="0" algn="ctr">
              <a:buNone/>
              <a:defRPr sz="1599"/>
            </a:lvl4pPr>
            <a:lvl5pPr marL="1827612" indent="0" algn="ctr">
              <a:buNone/>
              <a:defRPr sz="1599"/>
            </a:lvl5pPr>
            <a:lvl6pPr marL="2284514" indent="0" algn="ctr">
              <a:buNone/>
              <a:defRPr sz="1599"/>
            </a:lvl6pPr>
            <a:lvl7pPr marL="2741417" indent="0" algn="ctr">
              <a:buNone/>
              <a:defRPr sz="1599"/>
            </a:lvl7pPr>
            <a:lvl8pPr marL="3198320" indent="0" algn="ctr">
              <a:buNone/>
              <a:defRPr sz="1599"/>
            </a:lvl8pPr>
            <a:lvl9pPr marL="3655223" indent="0" algn="ctr">
              <a:buNone/>
              <a:defRPr sz="1599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B3AA86-7CB0-B243-3E7F-BF615BAB2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1BFA6A-35B6-4C7F-CDE2-6A92801FA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15AAF40-F3A6-A2A6-596F-9D5482026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905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AAA66-40AE-1EE5-C696-48BAEA90F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5237F7-4C9A-F04E-1D9C-CA98118AB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8C3B6C-6347-533C-E65D-8FBD61386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9B640A-8139-88F4-8922-005959F76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E24064-8561-2204-0C20-6007C36F7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4128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822BC-1201-13BA-DEBE-207955BF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82A737-8662-944F-79EC-A197CD27F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690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380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0709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612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451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14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832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522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CC7D8E-FF4E-0DB3-30E7-E02E70DB2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F194F1-D59E-B7BD-27A8-61215D478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FD46A8-B16F-108B-DD4D-BC383465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6187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9535AD-A776-FABB-A578-72D97A0D5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533BC8-4184-8461-8346-353417F0F7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AFC3CA-57A2-5BB0-64E0-1B6F51B6F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7FF3F8-CE99-6603-2A9F-DAE90DD77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E718AA8-2975-BEDD-9766-57EB36D9E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E78D24-EF35-156D-70AA-28BD59F1E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398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26E32-0AC9-C0CD-27CB-936D65323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04B9CC-F55D-43E9-C957-683CDAD38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903" indent="0">
              <a:buNone/>
              <a:defRPr sz="1999" b="1"/>
            </a:lvl2pPr>
            <a:lvl3pPr marL="913806" indent="0">
              <a:buNone/>
              <a:defRPr sz="1799" b="1"/>
            </a:lvl3pPr>
            <a:lvl4pPr marL="1370709" indent="0">
              <a:buNone/>
              <a:defRPr sz="1599" b="1"/>
            </a:lvl4pPr>
            <a:lvl5pPr marL="1827612" indent="0">
              <a:buNone/>
              <a:defRPr sz="1599" b="1"/>
            </a:lvl5pPr>
            <a:lvl6pPr marL="2284514" indent="0">
              <a:buNone/>
              <a:defRPr sz="1599" b="1"/>
            </a:lvl6pPr>
            <a:lvl7pPr marL="2741417" indent="0">
              <a:buNone/>
              <a:defRPr sz="1599" b="1"/>
            </a:lvl7pPr>
            <a:lvl8pPr marL="3198320" indent="0">
              <a:buNone/>
              <a:defRPr sz="1599" b="1"/>
            </a:lvl8pPr>
            <a:lvl9pPr marL="3655223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D29A7FA-F596-05D8-9F01-1A2700A9A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D82C9B3-B3ED-6B3F-44AA-3B0591C7A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903" indent="0">
              <a:buNone/>
              <a:defRPr sz="1999" b="1"/>
            </a:lvl2pPr>
            <a:lvl3pPr marL="913806" indent="0">
              <a:buNone/>
              <a:defRPr sz="1799" b="1"/>
            </a:lvl3pPr>
            <a:lvl4pPr marL="1370709" indent="0">
              <a:buNone/>
              <a:defRPr sz="1599" b="1"/>
            </a:lvl4pPr>
            <a:lvl5pPr marL="1827612" indent="0">
              <a:buNone/>
              <a:defRPr sz="1599" b="1"/>
            </a:lvl5pPr>
            <a:lvl6pPr marL="2284514" indent="0">
              <a:buNone/>
              <a:defRPr sz="1599" b="1"/>
            </a:lvl6pPr>
            <a:lvl7pPr marL="2741417" indent="0">
              <a:buNone/>
              <a:defRPr sz="1599" b="1"/>
            </a:lvl7pPr>
            <a:lvl8pPr marL="3198320" indent="0">
              <a:buNone/>
              <a:defRPr sz="1599" b="1"/>
            </a:lvl8pPr>
            <a:lvl9pPr marL="3655223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86EC57A-933C-887C-2ECE-04FFC14B9D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737F11B-64C3-13A5-187D-13AAD7CF9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2AA78D0-026C-9CC9-7D37-1311F0F6F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D6E3BA3-0A3A-24EB-E5E5-4F3A3A5BE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97494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28341-625F-914B-8A74-C2C625AEB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F06D14-D0BE-ABA7-8281-FE41C09F9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A7952CD-9E5A-03AE-4949-70DD37CF8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CE5132-6BA0-E440-795B-2937D0F24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21190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82BAC8A-99DA-082A-56DE-7A6DDE31D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C2D0129-9354-F28F-EBF2-3423D2926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B763F0B-5B92-75F9-816C-828F4E558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121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35264-F8F6-3614-FEB5-254B90DA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4DE4C9-F47E-74E3-4B27-CAFED356C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8"/>
            </a:lvl1pPr>
            <a:lvl2pPr>
              <a:defRPr sz="2798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E55829D-3EB6-1190-8FD6-83EA8A558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6903" indent="0">
              <a:buNone/>
              <a:defRPr sz="1399"/>
            </a:lvl2pPr>
            <a:lvl3pPr marL="913806" indent="0">
              <a:buNone/>
              <a:defRPr sz="1199"/>
            </a:lvl3pPr>
            <a:lvl4pPr marL="1370709" indent="0">
              <a:buNone/>
              <a:defRPr sz="999"/>
            </a:lvl4pPr>
            <a:lvl5pPr marL="1827612" indent="0">
              <a:buNone/>
              <a:defRPr sz="999"/>
            </a:lvl5pPr>
            <a:lvl6pPr marL="2284514" indent="0">
              <a:buNone/>
              <a:defRPr sz="999"/>
            </a:lvl6pPr>
            <a:lvl7pPr marL="2741417" indent="0">
              <a:buNone/>
              <a:defRPr sz="999"/>
            </a:lvl7pPr>
            <a:lvl8pPr marL="3198320" indent="0">
              <a:buNone/>
              <a:defRPr sz="999"/>
            </a:lvl8pPr>
            <a:lvl9pPr marL="3655223" indent="0">
              <a:buNone/>
              <a:defRPr sz="99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CFAC06-2A5A-82E2-15DD-6977A45B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2EBAE7-4923-E9A8-1B02-994B0DA10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16FBB65-138A-1211-71B2-B5912A74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4111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371033-377F-980C-1B46-B4E8400B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1FEDD0A-459E-F364-16B6-F3E8D95BBE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8"/>
            </a:lvl1pPr>
            <a:lvl2pPr marL="456903" indent="0">
              <a:buNone/>
              <a:defRPr sz="2798"/>
            </a:lvl2pPr>
            <a:lvl3pPr marL="913806" indent="0">
              <a:buNone/>
              <a:defRPr sz="2399"/>
            </a:lvl3pPr>
            <a:lvl4pPr marL="1370709" indent="0">
              <a:buNone/>
              <a:defRPr sz="1999"/>
            </a:lvl4pPr>
            <a:lvl5pPr marL="1827612" indent="0">
              <a:buNone/>
              <a:defRPr sz="1999"/>
            </a:lvl5pPr>
            <a:lvl6pPr marL="2284514" indent="0">
              <a:buNone/>
              <a:defRPr sz="1999"/>
            </a:lvl6pPr>
            <a:lvl7pPr marL="2741417" indent="0">
              <a:buNone/>
              <a:defRPr sz="1999"/>
            </a:lvl7pPr>
            <a:lvl8pPr marL="3198320" indent="0">
              <a:buNone/>
              <a:defRPr sz="1999"/>
            </a:lvl8pPr>
            <a:lvl9pPr marL="3655223" indent="0">
              <a:buNone/>
              <a:defRPr sz="1999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AC01B3-3A45-E69C-E24C-40E9FF0B2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6903" indent="0">
              <a:buNone/>
              <a:defRPr sz="1399"/>
            </a:lvl2pPr>
            <a:lvl3pPr marL="913806" indent="0">
              <a:buNone/>
              <a:defRPr sz="1199"/>
            </a:lvl3pPr>
            <a:lvl4pPr marL="1370709" indent="0">
              <a:buNone/>
              <a:defRPr sz="999"/>
            </a:lvl4pPr>
            <a:lvl5pPr marL="1827612" indent="0">
              <a:buNone/>
              <a:defRPr sz="999"/>
            </a:lvl5pPr>
            <a:lvl6pPr marL="2284514" indent="0">
              <a:buNone/>
              <a:defRPr sz="999"/>
            </a:lvl6pPr>
            <a:lvl7pPr marL="2741417" indent="0">
              <a:buNone/>
              <a:defRPr sz="999"/>
            </a:lvl7pPr>
            <a:lvl8pPr marL="3198320" indent="0">
              <a:buNone/>
              <a:defRPr sz="999"/>
            </a:lvl8pPr>
            <a:lvl9pPr marL="3655223" indent="0">
              <a:buNone/>
              <a:defRPr sz="99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3150D88-EDA3-DEA2-0EE9-10A52049B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66B455A-0346-9BD7-5FE0-6A988CB8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91298F3-FCCB-05B4-5472-C5F87713E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2262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60B06-1CFA-260E-7997-D1F0D6B7F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D1F77A-0AE9-342C-5BC7-1AD4054B5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49E753-179D-0F3B-4BCC-C03556D4F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61179B-C8AA-45FE-74F1-D18CB950B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52B2DB-766B-A98A-A63F-23104B9A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0072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00733B-677E-A87E-6FBE-34C29155BC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C9F9444-FF3A-1E90-8EF1-C54A109F8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ACE6C3-158E-7E4E-E0C4-356148422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0CE9-B87F-472B-8A22-9709A9661F03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30391E-003F-DD6F-B2C0-B8D979A33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483F23-E6F8-D675-BAF5-535A1730C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D6D1D-ED5B-4705-B273-89B061A7DC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132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4952EFF-029A-16E1-E953-DF5908FEE9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7481759-8C35-4FC1-A6AC-B1C405ABBDB9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A21B04A-7A32-E629-45CF-BB6B5D9D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0149ABE-E7B1-22F6-1D61-BED9900F3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7A2D8A4-2197-47B8-888C-4E25D8BA76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121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4C33696-29E3-D09B-B982-40C72F14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C55C91-38B4-3EDB-C3DA-FF47BCDD3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37E756-1C03-25CF-FF09-16030F4062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44000" y="6449292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rgbClr val="18263C"/>
                </a:solidFill>
                <a:latin typeface="Inter" panose="020B0604020202020204"/>
              </a:defRPr>
            </a:lvl1pPr>
          </a:lstStyle>
          <a:p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40627A-E849-66B2-5F53-8A3942746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449931"/>
            <a:ext cx="820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rgbClr val="18263C"/>
                </a:solidFill>
                <a:latin typeface="Inter" panose="020B0604020202020204"/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Número de Slide 24">
            <a:extLst>
              <a:ext uri="{FF2B5EF4-FFF2-40B4-BE49-F238E27FC236}">
                <a16:creationId xmlns:a16="http://schemas.microsoft.com/office/drawing/2014/main" id="{4A3EBD74-A4A7-FE69-980C-4562C615C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0122" y="6449932"/>
            <a:ext cx="910224" cy="365125"/>
          </a:xfrm>
          <a:prstGeom prst="rect">
            <a:avLst/>
          </a:prstGeom>
        </p:spPr>
        <p:txBody>
          <a:bodyPr anchor="ctr"/>
          <a:lstStyle>
            <a:lvl1pPr algn="r">
              <a:defRPr kumimoji="0" lang="pt-BR" sz="1198" b="1" i="0" u="none" strike="noStrike" kern="1200" cap="none" spc="0" normalizeH="0" baseline="0" smtClean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B0604020202020204"/>
                <a:ea typeface="+mn-ea"/>
                <a:cs typeface="+mn-cs"/>
              </a:defRPr>
            </a:lvl1pPr>
          </a:lstStyle>
          <a:p>
            <a:fld id="{EBA2D093-1276-4FD7-8D50-CCCC06B7B60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506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4" r:id="rId2"/>
    <p:sldLayoutId id="2147483685" r:id="rId3"/>
    <p:sldLayoutId id="2147483690" r:id="rId4"/>
    <p:sldLayoutId id="2147483686" r:id="rId5"/>
    <p:sldLayoutId id="2147483688" r:id="rId6"/>
    <p:sldLayoutId id="2147483687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hdr="0" ftr="0" dt="0"/>
  <p:txStyles>
    <p:titleStyle>
      <a:lvl1pPr algn="l" defTabSz="913760" rtl="0" eaLnBrk="1" latinLnBrk="0" hangingPunct="1">
        <a:lnSpc>
          <a:spcPct val="90000"/>
        </a:lnSpc>
        <a:spcBef>
          <a:spcPct val="0"/>
        </a:spcBef>
        <a:buNone/>
        <a:defRPr sz="4397" kern="1200">
          <a:solidFill>
            <a:srgbClr val="18263C"/>
          </a:solidFill>
          <a:latin typeface="Inter" panose="020B0604020202020204"/>
          <a:ea typeface="+mj-ea"/>
          <a:cs typeface="+mj-cs"/>
        </a:defRPr>
      </a:lvl1pPr>
    </p:titleStyle>
    <p:bodyStyle>
      <a:lvl1pPr marL="228440" indent="-228440" algn="l" defTabSz="91376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rgbClr val="18263C"/>
          </a:solidFill>
          <a:latin typeface="Inter" panose="020B0604020202020204"/>
          <a:ea typeface="+mn-ea"/>
          <a:cs typeface="+mn-cs"/>
        </a:defRPr>
      </a:lvl1pPr>
      <a:lvl2pPr marL="68532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rgbClr val="18263C"/>
          </a:solidFill>
          <a:latin typeface="Inter" panose="020B0604020202020204"/>
          <a:ea typeface="+mn-ea"/>
          <a:cs typeface="+mn-cs"/>
        </a:defRPr>
      </a:lvl2pPr>
      <a:lvl3pPr marL="114220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rgbClr val="18263C"/>
          </a:solidFill>
          <a:latin typeface="Inter" panose="020B0604020202020204"/>
          <a:ea typeface="+mn-ea"/>
          <a:cs typeface="+mn-cs"/>
        </a:defRPr>
      </a:lvl3pPr>
      <a:lvl4pPr marL="159908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rgbClr val="18263C"/>
          </a:solidFill>
          <a:latin typeface="Inter" panose="020B0604020202020204"/>
          <a:ea typeface="+mn-ea"/>
          <a:cs typeface="+mn-cs"/>
        </a:defRPr>
      </a:lvl4pPr>
      <a:lvl5pPr marL="205596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rgbClr val="18263C"/>
          </a:solidFill>
          <a:latin typeface="Inter" panose="020B0604020202020204"/>
          <a:ea typeface="+mn-ea"/>
          <a:cs typeface="+mn-cs"/>
        </a:defRPr>
      </a:lvl5pPr>
      <a:lvl6pPr marL="251284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72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660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348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88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76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64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52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40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28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16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04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4C33696-29E3-D09B-B982-40C72F14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C55C91-38B4-3EDB-C3DA-FF47BCDD3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37E756-1C03-25CF-FF09-16030F4062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31947-F746-4A9C-94D4-181F4B6F152B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40627A-E849-66B2-5F53-8A3942746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951D74-6052-2392-11AF-BB274EB33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2D093-1276-4FD7-8D50-CCCC06B7B6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85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txStyles>
    <p:titleStyle>
      <a:lvl1pPr algn="l" defTabSz="913760" rtl="0" eaLnBrk="1" latinLnBrk="0" hangingPunct="1">
        <a:lnSpc>
          <a:spcPct val="90000"/>
        </a:lnSpc>
        <a:spcBef>
          <a:spcPct val="0"/>
        </a:spcBef>
        <a:buNone/>
        <a:defRPr sz="43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40" indent="-228440" algn="l" defTabSz="91376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32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20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08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596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84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72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660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348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88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76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64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52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40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28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16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04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4FDC977-E557-F0CD-2E81-968E8E91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01C456-2C83-83F5-BEF0-FC7ECDE51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69B8E2-BDC2-1A68-30F0-652C61158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CA165-553D-4620-9237-CDC71F1F8DEF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893E18-08AC-7CE7-40F3-17766B16E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5B4315-0770-E3FF-F7D4-116CEE0E8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77576-3829-4513-A805-02D4001109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942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8" r:id="rId20"/>
    <p:sldLayoutId id="2147483749" r:id="rId21"/>
    <p:sldLayoutId id="2147483750" r:id="rId22"/>
    <p:sldLayoutId id="2147483751" r:id="rId23"/>
  </p:sldLayoutIdLst>
  <p:txStyles>
    <p:titleStyle>
      <a:lvl1pPr algn="l" defTabSz="913806" rtl="0" eaLnBrk="1" latinLnBrk="0" hangingPunct="1">
        <a:lnSpc>
          <a:spcPct val="90000"/>
        </a:lnSpc>
        <a:spcBef>
          <a:spcPct val="0"/>
        </a:spcBef>
        <a:buNone/>
        <a:defRPr sz="43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52" indent="-228452" algn="l" defTabSz="913806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354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257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160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063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966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869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6771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3674" indent="-228452" algn="l" defTabSz="9138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03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806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709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612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514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417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320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223" algn="l" defTabSz="91380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4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png"/><Relationship Id="rId4" Type="http://schemas.openxmlformats.org/officeDocument/2006/relationships/image" Target="../media/image4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g"/><Relationship Id="rId7" Type="http://schemas.openxmlformats.org/officeDocument/2006/relationships/image" Target="../media/image61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Relationship Id="rId9" Type="http://schemas.openxmlformats.org/officeDocument/2006/relationships/image" Target="../media/image6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5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microsoft.com/office/2007/relationships/hdphoto" Target="../media/hdphoto2.wdp"/><Relationship Id="rId7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78.jpeg"/><Relationship Id="rId5" Type="http://schemas.microsoft.com/office/2007/relationships/hdphoto" Target="../media/hdphoto3.wdp"/><Relationship Id="rId4" Type="http://schemas.openxmlformats.org/officeDocument/2006/relationships/image" Target="../media/image77.png"/><Relationship Id="rId9" Type="http://schemas.openxmlformats.org/officeDocument/2006/relationships/image" Target="../media/image8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C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85AB6-CD6F-667B-87A6-B224C1B5B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Conheça </a:t>
            </a:r>
            <a:b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</a:b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as novas soluções da nossa plataforma digital</a:t>
            </a:r>
            <a:endParaRPr lang="pt-B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B698BC-C949-6059-643C-C7BE91F42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58" y="-1262831"/>
            <a:ext cx="2240919" cy="108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75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B4ABE750-9DA5-B571-D37B-8F3B57BB59E1}"/>
              </a:ext>
            </a:extLst>
          </p:cNvPr>
          <p:cNvSpPr txBox="1">
            <a:spLocks/>
          </p:cNvSpPr>
          <p:nvPr/>
        </p:nvSpPr>
        <p:spPr>
          <a:xfrm>
            <a:off x="1498011" y="2005142"/>
            <a:ext cx="9344160" cy="1541004"/>
          </a:xfrm>
          <a:prstGeom prst="rect">
            <a:avLst/>
          </a:prstGeom>
        </p:spPr>
        <p:txBody>
          <a:bodyPr vert="horz" lIns="121820" tIns="60910" rIns="121820" bIns="60910" rtlCol="0" anchor="ctr">
            <a:noAutofit/>
          </a:bodyPr>
          <a:lstStyle>
            <a:lvl1pPr algn="l" defTabSz="1217403" rtl="0" eaLnBrk="1" latinLnBrk="0" hangingPunct="1">
              <a:spcBef>
                <a:spcPct val="0"/>
              </a:spcBef>
              <a:buNone/>
              <a:defRPr sz="35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O que </a:t>
            </a:r>
            <a:r>
              <a:rPr lang="pt-BR" sz="3800" b="1" kern="0" dirty="0">
                <a:solidFill>
                  <a:srgbClr val="14263E"/>
                </a:solidFill>
                <a:latin typeface="Inter" panose="02000503000000020004" pitchFamily="2" charset="0"/>
              </a:rPr>
              <a:t>já era bom e estratégico agora ficou melhor: uma nova plataforma ainda mais completa e precisa, facilitando sua tomada de decisão baseada em dados. 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1850E378-E686-05DF-4A02-9D19662D5A2D}"/>
              </a:ext>
            </a:extLst>
          </p:cNvPr>
          <p:cNvSpPr txBox="1">
            <a:spLocks/>
          </p:cNvSpPr>
          <p:nvPr/>
        </p:nvSpPr>
        <p:spPr>
          <a:xfrm>
            <a:off x="1498011" y="4698148"/>
            <a:ext cx="10291682" cy="901021"/>
          </a:xfrm>
          <a:prstGeom prst="rect">
            <a:avLst/>
          </a:prstGeom>
        </p:spPr>
        <p:txBody>
          <a:bodyPr vert="horz" lIns="121820" tIns="60910" rIns="121820" bIns="60910" rtlCol="0" anchor="ctr">
            <a:noAutofit/>
          </a:bodyPr>
          <a:lstStyle>
            <a:lvl1pPr algn="l" defTabSz="1217403" rtl="0" eaLnBrk="1" latinLnBrk="0" hangingPunct="1">
              <a:spcBef>
                <a:spcPct val="0"/>
              </a:spcBef>
              <a:buNone/>
              <a:defRPr sz="35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1216551">
              <a:defRPr/>
            </a:pPr>
            <a:r>
              <a:rPr lang="pt-BR" sz="2800" dirty="0">
                <a:latin typeface="Inter" panose="020B0604020202020204" charset="0"/>
                <a:cs typeface="Inter" panose="020B0604020202020204" charset="0"/>
              </a:rPr>
              <a:t>Descubra as novas soluções e serviços potencializados pela tecnologia Real-Time Tracker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nter" panose="020B0604020202020204" charset="0"/>
                <a:ea typeface="Inter" panose="02000503000000020004" pitchFamily="2" charset="0"/>
                <a:cs typeface="Inter" panose="020B0604020202020204" charset="0"/>
              </a:rPr>
              <a:t>®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nter" panose="020B0604020202020204" charset="0"/>
                <a:cs typeface="Inter" panose="020B0604020202020204" charset="0"/>
              </a:rPr>
              <a:t>.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577A1AD-0852-67EA-7422-C2DBE4DA246C}"/>
              </a:ext>
            </a:extLst>
          </p:cNvPr>
          <p:cNvSpPr/>
          <p:nvPr/>
        </p:nvSpPr>
        <p:spPr>
          <a:xfrm>
            <a:off x="1457865" y="6362169"/>
            <a:ext cx="56606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68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263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Prata Regular"/>
              </a:rPr>
              <a:t>®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6263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" charset="0"/>
              </a:rPr>
              <a:t>Real-Time Tracker é uma marca registrada da Caliber</a:t>
            </a:r>
          </a:p>
        </p:txBody>
      </p:sp>
    </p:spTree>
    <p:extLst>
      <p:ext uri="{BB962C8B-B14F-4D97-AF65-F5344CB8AC3E}">
        <p14:creationId xmlns:p14="http://schemas.microsoft.com/office/powerpoint/2010/main" val="189907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4" descr="Imagem preta e branca de relógio ao fundo&#10;&#10;Descrição gerada automaticamente com confiança baixa">
            <a:extLst>
              <a:ext uri="{FF2B5EF4-FFF2-40B4-BE49-F238E27FC236}">
                <a16:creationId xmlns:a16="http://schemas.microsoft.com/office/drawing/2014/main" id="{3763A2BE-2F35-37C6-0CD8-D4B6A5DF0B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3852" y="-228241"/>
            <a:ext cx="2358804" cy="23140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3ABAAF-CDAB-42FA-5B70-B45AF9B925A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21" y="357489"/>
            <a:ext cx="587948" cy="58578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4240263-F5FE-1651-3C12-1B0D88F84870}"/>
              </a:ext>
            </a:extLst>
          </p:cNvPr>
          <p:cNvSpPr/>
          <p:nvPr/>
        </p:nvSpPr>
        <p:spPr>
          <a:xfrm rot="10800000">
            <a:off x="1343055" y="5929193"/>
            <a:ext cx="669852" cy="926574"/>
          </a:xfrm>
          <a:prstGeom prst="roundRect">
            <a:avLst>
              <a:gd name="adj" fmla="val 7384"/>
            </a:avLst>
          </a:prstGeom>
          <a:solidFill>
            <a:srgbClr val="385581">
              <a:alpha val="1523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A82714E-AEF5-8691-A297-33F74F37AF5C}"/>
              </a:ext>
            </a:extLst>
          </p:cNvPr>
          <p:cNvSpPr/>
          <p:nvPr/>
        </p:nvSpPr>
        <p:spPr>
          <a:xfrm rot="10800000">
            <a:off x="673820" y="5656581"/>
            <a:ext cx="669852" cy="1199187"/>
          </a:xfrm>
          <a:prstGeom prst="roundRect">
            <a:avLst>
              <a:gd name="adj" fmla="val 7384"/>
            </a:avLst>
          </a:prstGeom>
          <a:solidFill>
            <a:srgbClr val="38558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E9F8C8-D238-85CF-1B58-6D93CBF0EE67}"/>
              </a:ext>
            </a:extLst>
          </p:cNvPr>
          <p:cNvSpPr/>
          <p:nvPr/>
        </p:nvSpPr>
        <p:spPr>
          <a:xfrm rot="10800000">
            <a:off x="3969" y="5377632"/>
            <a:ext cx="669852" cy="1478136"/>
          </a:xfrm>
          <a:prstGeom prst="roundRect">
            <a:avLst>
              <a:gd name="adj" fmla="val 7384"/>
            </a:avLst>
          </a:prstGeom>
          <a:solidFill>
            <a:srgbClr val="385581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8DBE5A8F-EC70-6508-8C7B-FA124305CD94}"/>
              </a:ext>
            </a:extLst>
          </p:cNvPr>
          <p:cNvSpPr txBox="1">
            <a:spLocks/>
          </p:cNvSpPr>
          <p:nvPr/>
        </p:nvSpPr>
        <p:spPr>
          <a:xfrm>
            <a:off x="1276906" y="51025"/>
            <a:ext cx="320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nter" panose="02000503000000020004"/>
                <a:ea typeface="+mj-ea"/>
                <a:cs typeface="+mj-cs"/>
              </a:rPr>
              <a:t>Estrutura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nter" panose="02000503000000020004"/>
                <a:ea typeface="+mj-ea"/>
                <a:cs typeface="+mj-cs"/>
              </a:rPr>
              <a:t> </a:t>
            </a:r>
          </a:p>
        </p:txBody>
      </p:sp>
      <p:cxnSp>
        <p:nvCxnSpPr>
          <p:cNvPr id="22" name="Straight Connector 5">
            <a:extLst>
              <a:ext uri="{FF2B5EF4-FFF2-40B4-BE49-F238E27FC236}">
                <a16:creationId xmlns:a16="http://schemas.microsoft.com/office/drawing/2014/main" id="{2987FADC-42D6-4750-F742-1C3A07C8AF13}"/>
              </a:ext>
            </a:extLst>
          </p:cNvPr>
          <p:cNvCxnSpPr>
            <a:cxnSpLocks/>
          </p:cNvCxnSpPr>
          <p:nvPr/>
        </p:nvCxnSpPr>
        <p:spPr>
          <a:xfrm>
            <a:off x="4585420" y="1629075"/>
            <a:ext cx="0" cy="3599849"/>
          </a:xfrm>
          <a:prstGeom prst="line">
            <a:avLst/>
          </a:prstGeom>
          <a:noFill/>
          <a:ln w="6350" cap="flat" cmpd="sng" algn="ctr">
            <a:solidFill>
              <a:srgbClr val="C05D76"/>
            </a:solidFill>
            <a:prstDash val="solid"/>
            <a:miter lim="800000"/>
          </a:ln>
          <a:effectLst/>
        </p:spPr>
      </p:cxnSp>
      <p:sp>
        <p:nvSpPr>
          <p:cNvPr id="23" name="TextBox 9">
            <a:extLst>
              <a:ext uri="{FF2B5EF4-FFF2-40B4-BE49-F238E27FC236}">
                <a16:creationId xmlns:a16="http://schemas.microsoft.com/office/drawing/2014/main" id="{41404734-BB24-B2E2-1CE0-97961BF5F638}"/>
              </a:ext>
            </a:extLst>
          </p:cNvPr>
          <p:cNvSpPr txBox="1"/>
          <p:nvPr/>
        </p:nvSpPr>
        <p:spPr>
          <a:xfrm>
            <a:off x="5184762" y="1874728"/>
            <a:ext cx="6856442" cy="31085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Nossas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novas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soluções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800" b="1" dirty="0" err="1">
                <a:solidFill>
                  <a:srgbClr val="4472C4">
                    <a:lumMod val="75000"/>
                  </a:srgbClr>
                </a:solidFill>
                <a:latin typeface="Inter" panose="02000503000000020004"/>
              </a:rPr>
              <a:t>Visão</a:t>
            </a:r>
            <a:r>
              <a:rPr lang="en-US" sz="2800" b="1" dirty="0">
                <a:solidFill>
                  <a:srgbClr val="4472C4">
                    <a:lumMod val="75000"/>
                  </a:srgbClr>
                </a:solidFill>
                <a:latin typeface="Inter" panose="02000503000000020004"/>
              </a:rPr>
              <a:t> do </a:t>
            </a:r>
            <a:r>
              <a:rPr lang="en-US" sz="2800" b="1" dirty="0" err="1">
                <a:solidFill>
                  <a:srgbClr val="4472C4">
                    <a:lumMod val="75000"/>
                  </a:srgbClr>
                </a:solidFill>
                <a:latin typeface="Inter" panose="02000503000000020004"/>
              </a:rPr>
              <a:t>serviço</a:t>
            </a:r>
            <a:r>
              <a:rPr lang="en-US" sz="2800" b="1" dirty="0">
                <a:solidFill>
                  <a:srgbClr val="4472C4">
                    <a:lumMod val="75000"/>
                  </a:srgbClr>
                </a:solidFill>
                <a:latin typeface="Inter" panose="02000503000000020004"/>
              </a:rPr>
              <a:t> Caliber 360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800" b="1" dirty="0">
              <a:solidFill>
                <a:srgbClr val="4472C4">
                  <a:lumMod val="75000"/>
                </a:srgbClr>
              </a:solidFill>
              <a:latin typeface="Inter" panose="02000503000000020004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800" b="1" dirty="0" err="1">
                <a:solidFill>
                  <a:srgbClr val="4472C4">
                    <a:lumMod val="75000"/>
                  </a:srgbClr>
                </a:solidFill>
                <a:latin typeface="Inter" panose="02000503000000020004"/>
              </a:rPr>
              <a:t>Visão</a:t>
            </a:r>
            <a:r>
              <a:rPr lang="en-US" sz="2800" b="1" dirty="0">
                <a:solidFill>
                  <a:srgbClr val="4472C4">
                    <a:lumMod val="75000"/>
                  </a:srgbClr>
                </a:solidFill>
                <a:latin typeface="Inter" panose="02000503000000020004"/>
              </a:rPr>
              <a:t> do </a:t>
            </a:r>
            <a:r>
              <a:rPr lang="en-US" sz="2800" b="1" dirty="0" err="1">
                <a:solidFill>
                  <a:srgbClr val="4472C4">
                    <a:lumMod val="75000"/>
                  </a:srgbClr>
                </a:solidFill>
                <a:latin typeface="Inter" panose="02000503000000020004"/>
              </a:rPr>
              <a:t>serviço</a:t>
            </a:r>
            <a:r>
              <a:rPr lang="en-US" sz="2800" b="1" dirty="0">
                <a:solidFill>
                  <a:srgbClr val="4472C4">
                    <a:lumMod val="75000"/>
                  </a:srgbClr>
                </a:solidFill>
                <a:latin typeface="Inter" panose="02000503000000020004"/>
              </a:rPr>
              <a:t> Caliber Focus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800" b="1" dirty="0">
              <a:solidFill>
                <a:srgbClr val="4472C4">
                  <a:lumMod val="75000"/>
                </a:srgbClr>
              </a:solidFill>
              <a:latin typeface="Inter" panose="02000503000000020004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800" b="1" dirty="0" err="1">
                <a:solidFill>
                  <a:srgbClr val="4472C4">
                    <a:lumMod val="75000"/>
                  </a:srgbClr>
                </a:solidFill>
                <a:latin typeface="Inter" panose="02000503000000020004"/>
              </a:rPr>
              <a:t>Sobre</a:t>
            </a:r>
            <a:r>
              <a:rPr lang="en-US" sz="2800" b="1" dirty="0">
                <a:solidFill>
                  <a:srgbClr val="4472C4">
                    <a:lumMod val="75000"/>
                  </a:srgbClr>
                </a:solidFill>
                <a:latin typeface="Inter" panose="02000503000000020004"/>
              </a:rPr>
              <a:t> a Caliber</a:t>
            </a:r>
          </a:p>
        </p:txBody>
      </p:sp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9B8CFF88-8507-C7FB-ABB7-5EDEB065C6AD}"/>
              </a:ext>
            </a:extLst>
          </p:cNvPr>
          <p:cNvSpPr txBox="1">
            <a:spLocks/>
          </p:cNvSpPr>
          <p:nvPr/>
        </p:nvSpPr>
        <p:spPr>
          <a:xfrm>
            <a:off x="11611199" y="6506121"/>
            <a:ext cx="356988" cy="22620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6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50CCD-BA9F-45B6-BC4D-C917FF01DFF6}" type="slidenum">
              <a:rPr kumimoji="0" lang="pt-BR" sz="1198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L Sans Text Medium" panose="02010603030407020203"/>
                <a:ea typeface="+mn-ea"/>
                <a:cs typeface="+mn-cs"/>
              </a:rPr>
              <a:pPr marL="0" marR="0" lvl="0" indent="0" algn="ctr" defTabSz="4565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L Sans Text Medium" panose="02010603030407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27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F572C19-DF66-B387-F640-D0A2A2361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501" y="99411"/>
            <a:ext cx="10330106" cy="839436"/>
          </a:xfrm>
        </p:spPr>
        <p:txBody>
          <a:bodyPr anchor="b">
            <a:normAutofit/>
          </a:bodyPr>
          <a:lstStyle/>
          <a:p>
            <a:r>
              <a:rPr lang="pt-BR" sz="2400" dirty="0"/>
              <a:t>Uma nova tecnologia para uma nova era da gestão da reputação.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EF9C17FA-9F00-6405-1C8E-44CB364D2003}"/>
              </a:ext>
            </a:extLst>
          </p:cNvPr>
          <p:cNvSpPr/>
          <p:nvPr/>
        </p:nvSpPr>
        <p:spPr>
          <a:xfrm>
            <a:off x="1076501" y="3182412"/>
            <a:ext cx="5095860" cy="2211956"/>
          </a:xfrm>
          <a:prstGeom prst="roundRect">
            <a:avLst>
              <a:gd name="adj" fmla="val 8619"/>
            </a:avLst>
          </a:prstGeom>
          <a:solidFill>
            <a:srgbClr val="FEFEFE"/>
          </a:solidFill>
          <a:effectLst/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CB4C1AB0-6685-D80C-5D54-82F9DE753E97}"/>
              </a:ext>
            </a:extLst>
          </p:cNvPr>
          <p:cNvSpPr/>
          <p:nvPr/>
        </p:nvSpPr>
        <p:spPr>
          <a:xfrm>
            <a:off x="613549" y="3629584"/>
            <a:ext cx="989155" cy="989155"/>
          </a:xfrm>
          <a:custGeom>
            <a:avLst/>
            <a:gdLst/>
            <a:ahLst/>
            <a:cxnLst/>
            <a:rect l="l" t="t" r="r" b="b"/>
            <a:pathLst>
              <a:path w="960120" h="960120">
                <a:moveTo>
                  <a:pt x="479749" y="959498"/>
                </a:moveTo>
                <a:lnTo>
                  <a:pt x="430697" y="957021"/>
                </a:lnTo>
                <a:lnTo>
                  <a:pt x="383062" y="949751"/>
                </a:lnTo>
                <a:lnTo>
                  <a:pt x="337086" y="937929"/>
                </a:lnTo>
                <a:lnTo>
                  <a:pt x="293009" y="921796"/>
                </a:lnTo>
                <a:lnTo>
                  <a:pt x="251072" y="901594"/>
                </a:lnTo>
                <a:lnTo>
                  <a:pt x="211516" y="877564"/>
                </a:lnTo>
                <a:lnTo>
                  <a:pt x="174584" y="849946"/>
                </a:lnTo>
                <a:lnTo>
                  <a:pt x="140515" y="818982"/>
                </a:lnTo>
                <a:lnTo>
                  <a:pt x="109551" y="784913"/>
                </a:lnTo>
                <a:lnTo>
                  <a:pt x="81933" y="747981"/>
                </a:lnTo>
                <a:lnTo>
                  <a:pt x="57903" y="708425"/>
                </a:lnTo>
                <a:lnTo>
                  <a:pt x="37701" y="666488"/>
                </a:lnTo>
                <a:lnTo>
                  <a:pt x="21568" y="622411"/>
                </a:lnTo>
                <a:lnTo>
                  <a:pt x="9746" y="576435"/>
                </a:lnTo>
                <a:lnTo>
                  <a:pt x="2476" y="528800"/>
                </a:lnTo>
                <a:lnTo>
                  <a:pt x="0" y="479749"/>
                </a:lnTo>
                <a:lnTo>
                  <a:pt x="2476" y="430697"/>
                </a:lnTo>
                <a:lnTo>
                  <a:pt x="9746" y="383062"/>
                </a:lnTo>
                <a:lnTo>
                  <a:pt x="21568" y="337086"/>
                </a:lnTo>
                <a:lnTo>
                  <a:pt x="37701" y="293009"/>
                </a:lnTo>
                <a:lnTo>
                  <a:pt x="57903" y="251072"/>
                </a:lnTo>
                <a:lnTo>
                  <a:pt x="81933" y="211516"/>
                </a:lnTo>
                <a:lnTo>
                  <a:pt x="109551" y="174584"/>
                </a:lnTo>
                <a:lnTo>
                  <a:pt x="140515" y="140515"/>
                </a:lnTo>
                <a:lnTo>
                  <a:pt x="174584" y="109551"/>
                </a:lnTo>
                <a:lnTo>
                  <a:pt x="211516" y="81933"/>
                </a:lnTo>
                <a:lnTo>
                  <a:pt x="251072" y="57903"/>
                </a:lnTo>
                <a:lnTo>
                  <a:pt x="293009" y="37701"/>
                </a:lnTo>
                <a:lnTo>
                  <a:pt x="337086" y="21568"/>
                </a:lnTo>
                <a:lnTo>
                  <a:pt x="383062" y="9746"/>
                </a:lnTo>
                <a:lnTo>
                  <a:pt x="430697" y="2476"/>
                </a:lnTo>
                <a:lnTo>
                  <a:pt x="479749" y="0"/>
                </a:lnTo>
                <a:lnTo>
                  <a:pt x="528800" y="2476"/>
                </a:lnTo>
                <a:lnTo>
                  <a:pt x="576435" y="9746"/>
                </a:lnTo>
                <a:lnTo>
                  <a:pt x="622411" y="21568"/>
                </a:lnTo>
                <a:lnTo>
                  <a:pt x="666488" y="37701"/>
                </a:lnTo>
                <a:lnTo>
                  <a:pt x="708425" y="57903"/>
                </a:lnTo>
                <a:lnTo>
                  <a:pt x="747981" y="81933"/>
                </a:lnTo>
                <a:lnTo>
                  <a:pt x="784913" y="109551"/>
                </a:lnTo>
                <a:lnTo>
                  <a:pt x="818982" y="140515"/>
                </a:lnTo>
                <a:lnTo>
                  <a:pt x="849946" y="174584"/>
                </a:lnTo>
                <a:lnTo>
                  <a:pt x="877564" y="211516"/>
                </a:lnTo>
                <a:lnTo>
                  <a:pt x="901594" y="251072"/>
                </a:lnTo>
                <a:lnTo>
                  <a:pt x="921796" y="293009"/>
                </a:lnTo>
                <a:lnTo>
                  <a:pt x="937929" y="337086"/>
                </a:lnTo>
                <a:lnTo>
                  <a:pt x="949751" y="383062"/>
                </a:lnTo>
                <a:lnTo>
                  <a:pt x="957021" y="430697"/>
                </a:lnTo>
                <a:lnTo>
                  <a:pt x="959498" y="479749"/>
                </a:lnTo>
                <a:lnTo>
                  <a:pt x="957021" y="528800"/>
                </a:lnTo>
                <a:lnTo>
                  <a:pt x="949751" y="576435"/>
                </a:lnTo>
                <a:lnTo>
                  <a:pt x="937929" y="622411"/>
                </a:lnTo>
                <a:lnTo>
                  <a:pt x="921796" y="666488"/>
                </a:lnTo>
                <a:lnTo>
                  <a:pt x="901594" y="708425"/>
                </a:lnTo>
                <a:lnTo>
                  <a:pt x="877564" y="747981"/>
                </a:lnTo>
                <a:lnTo>
                  <a:pt x="849946" y="784913"/>
                </a:lnTo>
                <a:lnTo>
                  <a:pt x="818982" y="818982"/>
                </a:lnTo>
                <a:lnTo>
                  <a:pt x="784913" y="849946"/>
                </a:lnTo>
                <a:lnTo>
                  <a:pt x="747981" y="877564"/>
                </a:lnTo>
                <a:lnTo>
                  <a:pt x="708425" y="901594"/>
                </a:lnTo>
                <a:lnTo>
                  <a:pt x="666488" y="921796"/>
                </a:lnTo>
                <a:lnTo>
                  <a:pt x="622411" y="937929"/>
                </a:lnTo>
                <a:lnTo>
                  <a:pt x="576435" y="949751"/>
                </a:lnTo>
                <a:lnTo>
                  <a:pt x="528800" y="957021"/>
                </a:lnTo>
                <a:lnTo>
                  <a:pt x="479749" y="959498"/>
                </a:lnTo>
                <a:close/>
              </a:path>
            </a:pathLst>
          </a:custGeom>
          <a:solidFill>
            <a:srgbClr val="FEFEFE"/>
          </a:solidFill>
          <a:effectLst>
            <a:outerShdw blurRad="50800" dist="38100" dir="5400000" algn="t" rotWithShape="0">
              <a:srgbClr val="18263C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3684630B-85CE-67FA-E501-E7C0E6998099}"/>
              </a:ext>
            </a:extLst>
          </p:cNvPr>
          <p:cNvSpPr/>
          <p:nvPr/>
        </p:nvSpPr>
        <p:spPr>
          <a:xfrm>
            <a:off x="6949763" y="3182412"/>
            <a:ext cx="4540671" cy="2211956"/>
          </a:xfrm>
          <a:prstGeom prst="roundRect">
            <a:avLst>
              <a:gd name="adj" fmla="val 8619"/>
            </a:avLst>
          </a:prstGeom>
          <a:solidFill>
            <a:srgbClr val="FEFEFE"/>
          </a:solidFill>
          <a:effectLst/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D6970669-4BAC-9127-0654-520B964279B0}"/>
              </a:ext>
            </a:extLst>
          </p:cNvPr>
          <p:cNvSpPr/>
          <p:nvPr/>
        </p:nvSpPr>
        <p:spPr>
          <a:xfrm>
            <a:off x="6486810" y="3629584"/>
            <a:ext cx="989155" cy="989155"/>
          </a:xfrm>
          <a:custGeom>
            <a:avLst/>
            <a:gdLst/>
            <a:ahLst/>
            <a:cxnLst/>
            <a:rect l="l" t="t" r="r" b="b"/>
            <a:pathLst>
              <a:path w="960120" h="960120">
                <a:moveTo>
                  <a:pt x="479749" y="959498"/>
                </a:moveTo>
                <a:lnTo>
                  <a:pt x="430697" y="957021"/>
                </a:lnTo>
                <a:lnTo>
                  <a:pt x="383062" y="949751"/>
                </a:lnTo>
                <a:lnTo>
                  <a:pt x="337086" y="937929"/>
                </a:lnTo>
                <a:lnTo>
                  <a:pt x="293009" y="921796"/>
                </a:lnTo>
                <a:lnTo>
                  <a:pt x="251072" y="901594"/>
                </a:lnTo>
                <a:lnTo>
                  <a:pt x="211516" y="877564"/>
                </a:lnTo>
                <a:lnTo>
                  <a:pt x="174584" y="849946"/>
                </a:lnTo>
                <a:lnTo>
                  <a:pt x="140515" y="818982"/>
                </a:lnTo>
                <a:lnTo>
                  <a:pt x="109551" y="784913"/>
                </a:lnTo>
                <a:lnTo>
                  <a:pt x="81933" y="747981"/>
                </a:lnTo>
                <a:lnTo>
                  <a:pt x="57903" y="708425"/>
                </a:lnTo>
                <a:lnTo>
                  <a:pt x="37701" y="666488"/>
                </a:lnTo>
                <a:lnTo>
                  <a:pt x="21568" y="622411"/>
                </a:lnTo>
                <a:lnTo>
                  <a:pt x="9746" y="576435"/>
                </a:lnTo>
                <a:lnTo>
                  <a:pt x="2476" y="528800"/>
                </a:lnTo>
                <a:lnTo>
                  <a:pt x="0" y="479749"/>
                </a:lnTo>
                <a:lnTo>
                  <a:pt x="2476" y="430697"/>
                </a:lnTo>
                <a:lnTo>
                  <a:pt x="9746" y="383062"/>
                </a:lnTo>
                <a:lnTo>
                  <a:pt x="21568" y="337086"/>
                </a:lnTo>
                <a:lnTo>
                  <a:pt x="37701" y="293009"/>
                </a:lnTo>
                <a:lnTo>
                  <a:pt x="57903" y="251072"/>
                </a:lnTo>
                <a:lnTo>
                  <a:pt x="81933" y="211516"/>
                </a:lnTo>
                <a:lnTo>
                  <a:pt x="109551" y="174584"/>
                </a:lnTo>
                <a:lnTo>
                  <a:pt x="140515" y="140515"/>
                </a:lnTo>
                <a:lnTo>
                  <a:pt x="174584" y="109551"/>
                </a:lnTo>
                <a:lnTo>
                  <a:pt x="211516" y="81933"/>
                </a:lnTo>
                <a:lnTo>
                  <a:pt x="251072" y="57903"/>
                </a:lnTo>
                <a:lnTo>
                  <a:pt x="293009" y="37701"/>
                </a:lnTo>
                <a:lnTo>
                  <a:pt x="337086" y="21568"/>
                </a:lnTo>
                <a:lnTo>
                  <a:pt x="383062" y="9746"/>
                </a:lnTo>
                <a:lnTo>
                  <a:pt x="430697" y="2476"/>
                </a:lnTo>
                <a:lnTo>
                  <a:pt x="479749" y="0"/>
                </a:lnTo>
                <a:lnTo>
                  <a:pt x="528800" y="2476"/>
                </a:lnTo>
                <a:lnTo>
                  <a:pt x="576435" y="9746"/>
                </a:lnTo>
                <a:lnTo>
                  <a:pt x="622411" y="21568"/>
                </a:lnTo>
                <a:lnTo>
                  <a:pt x="666488" y="37701"/>
                </a:lnTo>
                <a:lnTo>
                  <a:pt x="708425" y="57903"/>
                </a:lnTo>
                <a:lnTo>
                  <a:pt x="747981" y="81933"/>
                </a:lnTo>
                <a:lnTo>
                  <a:pt x="784913" y="109551"/>
                </a:lnTo>
                <a:lnTo>
                  <a:pt x="818982" y="140515"/>
                </a:lnTo>
                <a:lnTo>
                  <a:pt x="849946" y="174584"/>
                </a:lnTo>
                <a:lnTo>
                  <a:pt x="877564" y="211516"/>
                </a:lnTo>
                <a:lnTo>
                  <a:pt x="901594" y="251072"/>
                </a:lnTo>
                <a:lnTo>
                  <a:pt x="921796" y="293009"/>
                </a:lnTo>
                <a:lnTo>
                  <a:pt x="937929" y="337086"/>
                </a:lnTo>
                <a:lnTo>
                  <a:pt x="949751" y="383062"/>
                </a:lnTo>
                <a:lnTo>
                  <a:pt x="957021" y="430697"/>
                </a:lnTo>
                <a:lnTo>
                  <a:pt x="959498" y="479749"/>
                </a:lnTo>
                <a:lnTo>
                  <a:pt x="957021" y="528800"/>
                </a:lnTo>
                <a:lnTo>
                  <a:pt x="949751" y="576435"/>
                </a:lnTo>
                <a:lnTo>
                  <a:pt x="937929" y="622411"/>
                </a:lnTo>
                <a:lnTo>
                  <a:pt x="921796" y="666488"/>
                </a:lnTo>
                <a:lnTo>
                  <a:pt x="901594" y="708425"/>
                </a:lnTo>
                <a:lnTo>
                  <a:pt x="877564" y="747981"/>
                </a:lnTo>
                <a:lnTo>
                  <a:pt x="849946" y="784913"/>
                </a:lnTo>
                <a:lnTo>
                  <a:pt x="818982" y="818982"/>
                </a:lnTo>
                <a:lnTo>
                  <a:pt x="784913" y="849946"/>
                </a:lnTo>
                <a:lnTo>
                  <a:pt x="747981" y="877564"/>
                </a:lnTo>
                <a:lnTo>
                  <a:pt x="708425" y="901594"/>
                </a:lnTo>
                <a:lnTo>
                  <a:pt x="666488" y="921796"/>
                </a:lnTo>
                <a:lnTo>
                  <a:pt x="622411" y="937929"/>
                </a:lnTo>
                <a:lnTo>
                  <a:pt x="576435" y="949751"/>
                </a:lnTo>
                <a:lnTo>
                  <a:pt x="528800" y="957021"/>
                </a:lnTo>
                <a:lnTo>
                  <a:pt x="479749" y="959498"/>
                </a:lnTo>
                <a:close/>
              </a:path>
            </a:pathLst>
          </a:custGeom>
          <a:solidFill>
            <a:srgbClr val="FEFEFE"/>
          </a:solidFill>
          <a:effectLst>
            <a:outerShdw blurRad="50800" dist="38100" dir="5400000" algn="t" rotWithShape="0">
              <a:srgbClr val="18263C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endParaRPr sz="1043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488151-BF33-79F0-3BF5-510B3CFB9E0B}"/>
              </a:ext>
            </a:extLst>
          </p:cNvPr>
          <p:cNvSpPr txBox="1">
            <a:spLocks/>
          </p:cNvSpPr>
          <p:nvPr/>
        </p:nvSpPr>
        <p:spPr>
          <a:xfrm>
            <a:off x="1000878" y="167717"/>
            <a:ext cx="8290606" cy="936928"/>
          </a:xfrm>
          <a:prstGeom prst="rect">
            <a:avLst/>
          </a:prstGeom>
        </p:spPr>
        <p:txBody>
          <a:bodyPr vert="horz" lIns="121820" tIns="60910" rIns="121820" bIns="60910" rtlCol="0" anchor="ctr">
            <a:noAutofit/>
          </a:bodyPr>
          <a:lstStyle>
            <a:lvl1pPr algn="l" defTabSz="1217403" rtl="0" eaLnBrk="1" latinLnBrk="0" hangingPunct="1">
              <a:spcBef>
                <a:spcPct val="0"/>
              </a:spcBef>
              <a:buNone/>
              <a:defRPr sz="35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2200" b="1" i="0" u="none" strike="noStrike" kern="0" cap="none" spc="0" normalizeH="0" baseline="0" noProof="0" dirty="0">
              <a:ln>
                <a:noFill/>
              </a:ln>
              <a:solidFill>
                <a:srgbClr val="14263E"/>
              </a:solidFill>
              <a:effectLst/>
              <a:uLnTx/>
              <a:uFillTx/>
              <a:latin typeface="Inter" panose="02000503000000020004" pitchFamily="2" charset="0"/>
              <a:ea typeface="+mj-ea"/>
              <a:cs typeface="+mj-cs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5ABD641D-9F9E-D52F-D95F-1FBBCB6D2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49" y="3632675"/>
            <a:ext cx="986064" cy="986064"/>
          </a:xfrm>
          <a:prstGeom prst="rect">
            <a:avLst/>
          </a:prstGeom>
        </p:spPr>
      </p:pic>
      <p:pic>
        <p:nvPicPr>
          <p:cNvPr id="5" name="Picture 17">
            <a:extLst>
              <a:ext uri="{FF2B5EF4-FFF2-40B4-BE49-F238E27FC236}">
                <a16:creationId xmlns:a16="http://schemas.microsoft.com/office/drawing/2014/main" id="{BC70613A-35B0-B838-0FED-2B809636D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1237" y="3632675"/>
            <a:ext cx="986064" cy="986064"/>
          </a:xfrm>
          <a:prstGeom prst="rect">
            <a:avLst/>
          </a:prstGeom>
        </p:spPr>
      </p:pic>
      <p:sp>
        <p:nvSpPr>
          <p:cNvPr id="9" name="object 13">
            <a:extLst>
              <a:ext uri="{FF2B5EF4-FFF2-40B4-BE49-F238E27FC236}">
                <a16:creationId xmlns:a16="http://schemas.microsoft.com/office/drawing/2014/main" id="{50F3DB96-2176-9792-0ADC-0B270DBD21EB}"/>
              </a:ext>
            </a:extLst>
          </p:cNvPr>
          <p:cNvSpPr txBox="1">
            <a:spLocks/>
          </p:cNvSpPr>
          <p:nvPr/>
        </p:nvSpPr>
        <p:spPr>
          <a:xfrm>
            <a:off x="1870275" y="3569074"/>
            <a:ext cx="4036134" cy="1438632"/>
          </a:xfrm>
          <a:prstGeom prst="rect">
            <a:avLst/>
          </a:prstGeom>
        </p:spPr>
        <p:txBody>
          <a:bodyPr vert="horz" wrap="square" lIns="0" tIns="9939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100000"/>
              </a:lnSpc>
              <a:spcBef>
                <a:spcPts val="78"/>
              </a:spcBef>
            </a:pPr>
            <a:r>
              <a:rPr lang="pt-BR" sz="2000" b="1" kern="0" dirty="0">
                <a:solidFill>
                  <a:srgbClr val="14263E"/>
                </a:solidFill>
                <a:latin typeface="Inter" panose="02000503000000020004" pitchFamily="2" charset="0"/>
              </a:rPr>
              <a:t>Caliber 360 </a:t>
            </a:r>
          </a:p>
          <a:p>
            <a:pPr defTabSz="914400">
              <a:lnSpc>
                <a:spcPct val="100000"/>
              </a:lnSpc>
              <a:spcBef>
                <a:spcPts val="78"/>
              </a:spcBef>
            </a:pPr>
            <a:r>
              <a:rPr lang="pt-BR" sz="1800" dirty="0">
                <a:solidFill>
                  <a:srgbClr val="C25C75"/>
                </a:solidFill>
                <a:latin typeface="Inter"/>
                <a:ea typeface="+mn-ea"/>
              </a:rPr>
              <a:t>Uma versão ainda melhor, mais amigável e poderosa da plataforma digital Real-Time Tracker® para monitorar a percepção da sociedade brasileira.</a:t>
            </a:r>
          </a:p>
        </p:txBody>
      </p:sp>
      <p:sp>
        <p:nvSpPr>
          <p:cNvPr id="10" name="object 13">
            <a:extLst>
              <a:ext uri="{FF2B5EF4-FFF2-40B4-BE49-F238E27FC236}">
                <a16:creationId xmlns:a16="http://schemas.microsoft.com/office/drawing/2014/main" id="{6B3DAC48-BB87-0B94-C1F7-7BD487BDBDBC}"/>
              </a:ext>
            </a:extLst>
          </p:cNvPr>
          <p:cNvSpPr txBox="1">
            <a:spLocks/>
          </p:cNvSpPr>
          <p:nvPr/>
        </p:nvSpPr>
        <p:spPr>
          <a:xfrm>
            <a:off x="7700079" y="3569074"/>
            <a:ext cx="3571659" cy="1438632"/>
          </a:xfrm>
          <a:prstGeom prst="rect">
            <a:avLst/>
          </a:prstGeom>
        </p:spPr>
        <p:txBody>
          <a:bodyPr vert="horz" wrap="square" lIns="0" tIns="9939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100000"/>
              </a:lnSpc>
              <a:spcBef>
                <a:spcPts val="78"/>
              </a:spcBef>
            </a:pPr>
            <a:r>
              <a:rPr lang="pt-BR" sz="2000" b="1" kern="0" dirty="0">
                <a:solidFill>
                  <a:srgbClr val="14263E"/>
                </a:solidFill>
                <a:latin typeface="Inter" panose="02000503000000020004" pitchFamily="2" charset="0"/>
              </a:rPr>
              <a:t>Caliber Focus </a:t>
            </a:r>
          </a:p>
          <a:p>
            <a:pPr defTabSz="914400">
              <a:lnSpc>
                <a:spcPct val="100000"/>
              </a:lnSpc>
              <a:spcBef>
                <a:spcPts val="78"/>
              </a:spcBef>
            </a:pPr>
            <a:r>
              <a:rPr lang="pt-BR" sz="1800" dirty="0">
                <a:solidFill>
                  <a:srgbClr val="C25C75"/>
                </a:solidFill>
                <a:latin typeface="Inter"/>
                <a:ea typeface="+mn-ea"/>
              </a:rPr>
              <a:t>Serviço inédito da plataforma digital Real-Time Tracker® para monitorar a percepção de </a:t>
            </a:r>
            <a:r>
              <a:rPr lang="pt-BR" sz="1800" i="1" dirty="0">
                <a:solidFill>
                  <a:srgbClr val="C25C75"/>
                </a:solidFill>
                <a:latin typeface="Inter"/>
                <a:ea typeface="+mn-ea"/>
              </a:rPr>
              <a:t>stakeholders</a:t>
            </a:r>
            <a:r>
              <a:rPr lang="pt-BR" sz="1800" dirty="0">
                <a:solidFill>
                  <a:srgbClr val="C25C75"/>
                </a:solidFill>
                <a:latin typeface="Inter"/>
                <a:ea typeface="+mn-ea"/>
              </a:rPr>
              <a:t> específicos das organizações.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7310D832-2A26-8559-436E-5B1556A86AC3}"/>
              </a:ext>
            </a:extLst>
          </p:cNvPr>
          <p:cNvSpPr txBox="1">
            <a:spLocks/>
          </p:cNvSpPr>
          <p:nvPr/>
        </p:nvSpPr>
        <p:spPr>
          <a:xfrm>
            <a:off x="1000878" y="1463632"/>
            <a:ext cx="10489556" cy="936928"/>
          </a:xfrm>
          <a:prstGeom prst="rect">
            <a:avLst/>
          </a:prstGeom>
        </p:spPr>
        <p:txBody>
          <a:bodyPr vert="horz" lIns="121820" tIns="60910" rIns="121820" bIns="60910" rtlCol="0" anchor="t">
            <a:noAutofit/>
          </a:bodyPr>
          <a:lstStyle>
            <a:lvl1pPr algn="l" defTabSz="1217403" rtl="0" eaLnBrk="1" latinLnBrk="0" hangingPunct="1">
              <a:spcBef>
                <a:spcPct val="0"/>
              </a:spcBef>
              <a:buNone/>
              <a:defRPr sz="35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1216551">
              <a:defRPr/>
            </a:pPr>
            <a:r>
              <a:rPr kumimoji="0" lang="pt-BR" sz="2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A </a:t>
            </a: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Caliber apresenta seus novos serviços de gestão da reputação </a:t>
            </a:r>
            <a:r>
              <a:rPr lang="pt-BR" sz="2600" kern="0" dirty="0">
                <a:solidFill>
                  <a:srgbClr val="14263E"/>
                </a:solidFill>
                <a:latin typeface="Inter" panose="02000503000000020004" pitchFamily="2" charset="0"/>
              </a:rPr>
              <a:t>que dão mais assertividade na análise das percepções e expectativas que o ecossistema de públicos tem sobre uma organização.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BEA918D-A5CC-E409-E040-54929FE3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t>4</a:t>
            </a:fld>
            <a:endParaRPr lang="pt-BR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70C549F-326E-716B-F9E4-0957CED26F64}"/>
              </a:ext>
            </a:extLst>
          </p:cNvPr>
          <p:cNvSpPr/>
          <p:nvPr/>
        </p:nvSpPr>
        <p:spPr>
          <a:xfrm>
            <a:off x="1457866" y="6362169"/>
            <a:ext cx="47954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68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263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Prata Regular"/>
              </a:rPr>
              <a:t>®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6263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" charset="0"/>
              </a:rPr>
              <a:t> Real-Time Tracker é uma marca registrada da Caliber</a:t>
            </a:r>
          </a:p>
        </p:txBody>
      </p:sp>
    </p:spTree>
    <p:extLst>
      <p:ext uri="{BB962C8B-B14F-4D97-AF65-F5344CB8AC3E}">
        <p14:creationId xmlns:p14="http://schemas.microsoft.com/office/powerpoint/2010/main" val="762584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6">
            <a:extLst>
              <a:ext uri="{FF2B5EF4-FFF2-40B4-BE49-F238E27FC236}">
                <a16:creationId xmlns:a16="http://schemas.microsoft.com/office/drawing/2014/main" id="{0C25A1A0-A804-5DD9-1FD1-EECDD962EF76}"/>
              </a:ext>
            </a:extLst>
          </p:cNvPr>
          <p:cNvSpPr/>
          <p:nvPr/>
        </p:nvSpPr>
        <p:spPr>
          <a:xfrm>
            <a:off x="4350619" y="3534100"/>
            <a:ext cx="7247238" cy="2963636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58C32118-4F31-5D36-3BBD-3CFFB8F7EB0E}"/>
              </a:ext>
            </a:extLst>
          </p:cNvPr>
          <p:cNvSpPr/>
          <p:nvPr/>
        </p:nvSpPr>
        <p:spPr>
          <a:xfrm>
            <a:off x="4350619" y="386638"/>
            <a:ext cx="7247238" cy="2963636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BAA035F-A4DB-E82B-C636-0572210B0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34" y="1148517"/>
            <a:ext cx="4289599" cy="1261831"/>
          </a:xfrm>
        </p:spPr>
        <p:txBody>
          <a:bodyPr>
            <a:normAutofit fontScale="90000"/>
          </a:bodyPr>
          <a:lstStyle/>
          <a:p>
            <a:r>
              <a:rPr lang="pt-BR" sz="3797" b="1" dirty="0">
                <a:solidFill>
                  <a:srgbClr val="FFFFFF"/>
                </a:solidFill>
                <a:latin typeface="Inter"/>
                <a:cs typeface="Inter"/>
              </a:rPr>
              <a:t>Novas soluções, </a:t>
            </a:r>
            <a:br>
              <a:rPr lang="pt-BR" sz="3797" b="1" dirty="0">
                <a:solidFill>
                  <a:srgbClr val="FFFFFF"/>
                </a:solidFill>
                <a:latin typeface="Inter"/>
                <a:cs typeface="Inter"/>
              </a:rPr>
            </a:br>
            <a:r>
              <a:rPr lang="pt-BR" sz="3797" b="1" dirty="0">
                <a:solidFill>
                  <a:srgbClr val="FFFFFF"/>
                </a:solidFill>
                <a:latin typeface="Inter"/>
                <a:cs typeface="Inter"/>
              </a:rPr>
              <a:t>novas formas de gestão da reputação</a:t>
            </a:r>
            <a:endParaRPr lang="pt-BR" dirty="0"/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4C9C8690-DEB0-A191-2663-F8B79E4DDA7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51762" y="3758173"/>
            <a:ext cx="4152028" cy="3117102"/>
          </a:xfrm>
        </p:spPr>
        <p:txBody>
          <a:bodyPr>
            <a:normAutofit/>
          </a:bodyPr>
          <a:lstStyle/>
          <a:p>
            <a:pPr marL="7362" marR="2945" lvl="0" indent="0" algn="l" defTabSz="914400" rtl="0" eaLnBrk="1" fontAlgn="auto" latinLnBrk="0" hangingPunct="1">
              <a:lnSpc>
                <a:spcPct val="115199"/>
              </a:lnSpc>
              <a:spcBef>
                <a:spcPts val="16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dirty="0"/>
              <a:t>A partir de agora, a plataforma digital Real-Time Tracker® (RTT) está disponível em duas versões versáteis e facilmente integráveis, assegurando uma solução adaptável para cada necessidade.</a:t>
            </a:r>
          </a:p>
          <a:p>
            <a:endParaRPr lang="pt-BR" sz="1600" dirty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B3735FF-9D44-C547-340D-35E67BCBAF85}"/>
              </a:ext>
            </a:extLst>
          </p:cNvPr>
          <p:cNvSpPr txBox="1"/>
          <p:nvPr/>
        </p:nvSpPr>
        <p:spPr>
          <a:xfrm>
            <a:off x="6400818" y="3859471"/>
            <a:ext cx="4582675" cy="317813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algn="ctr">
              <a:spcBef>
                <a:spcPts val="78"/>
              </a:spcBef>
            </a:pPr>
            <a:r>
              <a:rPr sz="2000" b="1" dirty="0">
                <a:solidFill>
                  <a:srgbClr val="C25C75"/>
                </a:solidFill>
                <a:latin typeface="Inter"/>
                <a:cs typeface="Inter"/>
              </a:rPr>
              <a:t>Caliber</a:t>
            </a:r>
            <a:r>
              <a:rPr sz="2000" b="1" spc="55" dirty="0">
                <a:solidFill>
                  <a:srgbClr val="C25C75"/>
                </a:solidFill>
                <a:latin typeface="Inter"/>
                <a:cs typeface="Inter"/>
              </a:rPr>
              <a:t> </a:t>
            </a:r>
            <a:r>
              <a:rPr sz="2000" b="1" spc="-6" dirty="0">
                <a:solidFill>
                  <a:srgbClr val="C25C75"/>
                </a:solidFill>
                <a:latin typeface="Inter"/>
                <a:cs typeface="Inter"/>
              </a:rPr>
              <a:t>Focus</a:t>
            </a:r>
            <a:endParaRPr lang="en-US" sz="2000" dirty="0">
              <a:latin typeface="Inter"/>
              <a:cs typeface="Inter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0B07729-8B57-2B0B-D5D5-F1A2B8FDA2D7}"/>
              </a:ext>
            </a:extLst>
          </p:cNvPr>
          <p:cNvSpPr txBox="1"/>
          <p:nvPr/>
        </p:nvSpPr>
        <p:spPr>
          <a:xfrm>
            <a:off x="6246811" y="5269465"/>
            <a:ext cx="4599866" cy="993038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73990" marR="2945" indent="-66996" algn="ctr">
              <a:lnSpc>
                <a:spcPct val="115199"/>
              </a:lnSpc>
              <a:spcBef>
                <a:spcPts val="55"/>
              </a:spcBef>
            </a:pPr>
            <a:r>
              <a:rPr lang="pt-BR" sz="1420" dirty="0">
                <a:solidFill>
                  <a:srgbClr val="17253C"/>
                </a:solidFill>
                <a:latin typeface="Inter"/>
              </a:rPr>
              <a:t>É ideal para empresas que desejam insights mais profundos sobre atitudes, comportamentos e tomadas de decisão de partes interessadas específicas, como clientes, clientes potenciais e talentos.</a:t>
            </a:r>
            <a:endParaRPr sz="1420" dirty="0">
              <a:solidFill>
                <a:srgbClr val="17253C"/>
              </a:solidFill>
              <a:latin typeface="Inter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5481EB0E-AD85-BC45-B95F-2D9E3371B2E5}"/>
              </a:ext>
            </a:extLst>
          </p:cNvPr>
          <p:cNvSpPr txBox="1">
            <a:spLocks/>
          </p:cNvSpPr>
          <p:nvPr/>
        </p:nvSpPr>
        <p:spPr>
          <a:xfrm>
            <a:off x="5396948" y="389440"/>
            <a:ext cx="6200909" cy="625589"/>
          </a:xfrm>
          <a:prstGeom prst="rect">
            <a:avLst/>
          </a:prstGeom>
        </p:spPr>
        <p:txBody>
          <a:bodyPr vert="horz" wrap="square" lIns="0" tIns="9939" rIns="0" bIns="0" rtlCol="0" anchor="ctr">
            <a:spAutoFit/>
          </a:bodyPr>
          <a:lstStyle>
            <a:lvl1pPr algn="l" defTabSz="913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3797" b="1" kern="1200" dirty="0">
                <a:solidFill>
                  <a:srgbClr val="FFFFFF"/>
                </a:solidFill>
                <a:latin typeface="Inter"/>
                <a:ea typeface="+mn-ea"/>
                <a:cs typeface="Inter"/>
              </a:defRPr>
            </a:lvl1pPr>
          </a:lstStyle>
          <a:p>
            <a:pPr algn="ctr" defTabSz="914400">
              <a:lnSpc>
                <a:spcPct val="100000"/>
              </a:lnSpc>
              <a:spcBef>
                <a:spcPts val="78"/>
              </a:spcBef>
            </a:pPr>
            <a:r>
              <a:rPr lang="pt-BR" sz="2000" dirty="0">
                <a:solidFill>
                  <a:srgbClr val="C25C75"/>
                </a:solidFill>
              </a:rPr>
              <a:t>Caliber 360 </a:t>
            </a:r>
            <a:br>
              <a:rPr lang="pt-BR" sz="2000" dirty="0">
                <a:solidFill>
                  <a:srgbClr val="C25C75"/>
                </a:solidFill>
              </a:rPr>
            </a:br>
            <a:r>
              <a:rPr lang="pt-BR" sz="2000" dirty="0">
                <a:solidFill>
                  <a:srgbClr val="C25C75"/>
                </a:solidFill>
              </a:rPr>
              <a:t>(atualização da plataforma RTT)</a:t>
            </a: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7F311EF6-1344-87B8-3BF3-3D3EB9CEA34D}"/>
              </a:ext>
            </a:extLst>
          </p:cNvPr>
          <p:cNvSpPr txBox="1"/>
          <p:nvPr/>
        </p:nvSpPr>
        <p:spPr>
          <a:xfrm>
            <a:off x="6142822" y="1133203"/>
            <a:ext cx="5032797" cy="494953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249578" marR="2945" indent="-242584" algn="ctr">
              <a:lnSpc>
                <a:spcPct val="115199"/>
              </a:lnSpc>
              <a:spcBef>
                <a:spcPts val="55"/>
              </a:spcBef>
            </a:pPr>
            <a:r>
              <a:rPr lang="pt-BR" sz="1420" b="1" dirty="0">
                <a:solidFill>
                  <a:srgbClr val="17253C"/>
                </a:solidFill>
                <a:latin typeface="Inter"/>
              </a:rPr>
              <a:t>Oferece às organizações uma visão abrangente</a:t>
            </a:r>
            <a:br>
              <a:rPr lang="pt-BR" sz="1420" b="1" dirty="0">
                <a:solidFill>
                  <a:srgbClr val="17253C"/>
                </a:solidFill>
                <a:latin typeface="Inter"/>
              </a:rPr>
            </a:br>
            <a:r>
              <a:rPr lang="pt-BR" sz="1420" b="1" dirty="0">
                <a:solidFill>
                  <a:srgbClr val="17253C"/>
                </a:solidFill>
                <a:latin typeface="Inter"/>
              </a:rPr>
              <a:t> do universo dos seus públicos estratégicos.</a:t>
            </a: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8D881579-E948-FD4D-020E-5BAC451A3CAF}"/>
              </a:ext>
            </a:extLst>
          </p:cNvPr>
          <p:cNvSpPr txBox="1"/>
          <p:nvPr/>
        </p:nvSpPr>
        <p:spPr>
          <a:xfrm>
            <a:off x="6142822" y="2058265"/>
            <a:ext cx="4840671" cy="997526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7362" marR="2945" algn="ctr">
              <a:lnSpc>
                <a:spcPct val="115199"/>
              </a:lnSpc>
              <a:spcBef>
                <a:spcPts val="55"/>
              </a:spcBef>
            </a:pPr>
            <a:r>
              <a:rPr lang="pt-BR" sz="1420" dirty="0">
                <a:solidFill>
                  <a:srgbClr val="17253C"/>
                </a:solidFill>
                <a:latin typeface="Inter"/>
                <a:cs typeface="Inter"/>
              </a:rPr>
              <a:t>O serviço Caliber 360 tem como alvo todos os grupos de </a:t>
            </a:r>
            <a:r>
              <a:rPr lang="pt-BR" sz="1420" i="1" dirty="0">
                <a:solidFill>
                  <a:srgbClr val="17253C"/>
                </a:solidFill>
                <a:latin typeface="Inter"/>
                <a:cs typeface="Inter"/>
              </a:rPr>
              <a:t>stakeholders</a:t>
            </a:r>
            <a:r>
              <a:rPr lang="pt-BR" sz="1420" dirty="0">
                <a:solidFill>
                  <a:srgbClr val="17253C"/>
                </a:solidFill>
                <a:latin typeface="Inter"/>
                <a:cs typeface="Inter"/>
              </a:rPr>
              <a:t> </a:t>
            </a:r>
            <a:r>
              <a:rPr lang="pt-BR" sz="1420" dirty="0">
                <a:solidFill>
                  <a:srgbClr val="17253C"/>
                </a:solidFill>
                <a:latin typeface="Inter"/>
              </a:rPr>
              <a:t>relevantes, simultaneamente oferecendo às empresas uma ampla visão das percepções e comportamentos das partes interessadas.</a:t>
            </a:r>
            <a:endParaRPr sz="1420" dirty="0">
              <a:solidFill>
                <a:srgbClr val="17253C"/>
              </a:solidFill>
              <a:latin typeface="Inter"/>
            </a:endParaRP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DA9C9FA6-B6BF-3C86-B394-60A9FD077DA4}"/>
              </a:ext>
            </a:extLst>
          </p:cNvPr>
          <p:cNvSpPr txBox="1"/>
          <p:nvPr/>
        </p:nvSpPr>
        <p:spPr>
          <a:xfrm>
            <a:off x="6246810" y="4345761"/>
            <a:ext cx="4893733" cy="497927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7362" marR="2945" algn="ctr">
              <a:lnSpc>
                <a:spcPct val="115199"/>
              </a:lnSpc>
              <a:spcBef>
                <a:spcPts val="1609"/>
              </a:spcBef>
            </a:pPr>
            <a:r>
              <a:rPr lang="pt-BR" sz="1420" b="1" dirty="0">
                <a:solidFill>
                  <a:srgbClr val="17253C"/>
                </a:solidFill>
                <a:latin typeface="Inter"/>
              </a:rPr>
              <a:t>Permite que as organizações monitorem grupos específicos de </a:t>
            </a:r>
            <a:r>
              <a:rPr lang="pt-BR" sz="1420" b="1" i="1" dirty="0">
                <a:solidFill>
                  <a:srgbClr val="17253C"/>
                </a:solidFill>
                <a:latin typeface="Inter"/>
              </a:rPr>
              <a:t>stakeholders</a:t>
            </a:r>
            <a:r>
              <a:rPr lang="pt-BR" sz="1420" b="1" dirty="0">
                <a:solidFill>
                  <a:srgbClr val="17253C"/>
                </a:solidFill>
                <a:latin typeface="Inter"/>
              </a:rPr>
              <a:t> com muito mais detalhamento.</a:t>
            </a:r>
            <a:endParaRPr lang="en-US" sz="1420" b="1" dirty="0">
              <a:solidFill>
                <a:srgbClr val="17253C"/>
              </a:solidFill>
              <a:latin typeface="Inter"/>
            </a:endParaRPr>
          </a:p>
        </p:txBody>
      </p:sp>
      <p:pic>
        <p:nvPicPr>
          <p:cNvPr id="22" name="Picture 16">
            <a:extLst>
              <a:ext uri="{FF2B5EF4-FFF2-40B4-BE49-F238E27FC236}">
                <a16:creationId xmlns:a16="http://schemas.microsoft.com/office/drawing/2014/main" id="{928606A6-5B62-4E5E-D95C-65907BAD4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833" y="1424284"/>
            <a:ext cx="986064" cy="9860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17">
            <a:extLst>
              <a:ext uri="{FF2B5EF4-FFF2-40B4-BE49-F238E27FC236}">
                <a16:creationId xmlns:a16="http://schemas.microsoft.com/office/drawing/2014/main" id="{7ED72BD8-637C-A7CB-05D2-0D6256F2D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442" y="4506447"/>
            <a:ext cx="986064" cy="9860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FD8E9388-6A9F-7D4C-37FF-B7E3F5C9F5AA}"/>
              </a:ext>
            </a:extLst>
          </p:cNvPr>
          <p:cNvSpPr/>
          <p:nvPr/>
        </p:nvSpPr>
        <p:spPr>
          <a:xfrm>
            <a:off x="1457865" y="6362169"/>
            <a:ext cx="566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68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Prata Regular"/>
              </a:rPr>
              <a:t>®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" charset="0"/>
              </a:rPr>
              <a:t> Real-Time Tracker é uma marca registrada da Caliber</a:t>
            </a:r>
          </a:p>
        </p:txBody>
      </p:sp>
    </p:spTree>
    <p:extLst>
      <p:ext uri="{BB962C8B-B14F-4D97-AF65-F5344CB8AC3E}">
        <p14:creationId xmlns:p14="http://schemas.microsoft.com/office/powerpoint/2010/main" val="524760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AFA0C598-2488-129C-16DD-A798157DB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1216551">
              <a:lnSpc>
                <a:spcPct val="100000"/>
              </a:lnSpc>
              <a:defRPr/>
            </a:pPr>
            <a:br>
              <a:rPr lang="pt-BR" sz="2400" b="1" strike="sngStrike" kern="0" dirty="0">
                <a:solidFill>
                  <a:srgbClr val="14263E"/>
                </a:solidFill>
                <a:highlight>
                  <a:srgbClr val="FFFF00"/>
                </a:highlight>
                <a:latin typeface="Inter" panose="02000503000000020004" pitchFamily="2" charset="0"/>
              </a:rPr>
            </a:br>
            <a:r>
              <a:rPr lang="pt-BR" sz="2400" dirty="0"/>
              <a:t>Semelhanças e diferenças entre os serviços Caliber 360 e Caliber Focus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45">
            <a:extLst>
              <a:ext uri="{FF2B5EF4-FFF2-40B4-BE49-F238E27FC236}">
                <a16:creationId xmlns:a16="http://schemas.microsoft.com/office/drawing/2014/main" id="{57968D82-185C-A156-BC5C-1CC8A1FAD8DF}"/>
              </a:ext>
            </a:extLst>
          </p:cNvPr>
          <p:cNvSpPr/>
          <p:nvPr/>
        </p:nvSpPr>
        <p:spPr>
          <a:xfrm>
            <a:off x="677008" y="1617339"/>
            <a:ext cx="7465715" cy="4749726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pic>
        <p:nvPicPr>
          <p:cNvPr id="52" name="Picture 42" descr="A screenshot of a computer&#10;&#10;Description automatically generated">
            <a:extLst>
              <a:ext uri="{FF2B5EF4-FFF2-40B4-BE49-F238E27FC236}">
                <a16:creationId xmlns:a16="http://schemas.microsoft.com/office/drawing/2014/main" id="{A4392632-1542-0A09-E6EA-625F190E66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0984" y="1375976"/>
            <a:ext cx="3266888" cy="1933464"/>
          </a:xfrm>
          <a:prstGeom prst="roundRect">
            <a:avLst>
              <a:gd name="adj" fmla="val 7572"/>
            </a:avLst>
          </a:prstGeom>
          <a:solidFill>
            <a:srgbClr val="FEFEFE"/>
          </a:solidFill>
          <a:ln>
            <a:solidFill>
              <a:schemeClr val="bg1"/>
            </a:solidFill>
          </a:ln>
          <a:effectLst>
            <a:outerShdw blurRad="73832" dist="38100" dir="5400000" algn="t" rotWithShape="0">
              <a:prstClr val="black">
                <a:alpha val="19000"/>
              </a:prstClr>
            </a:outerShdw>
          </a:effectLst>
        </p:spPr>
      </p:pic>
      <p:pic>
        <p:nvPicPr>
          <p:cNvPr id="53" name="Picture 44" descr="A screenshot of a computer&#10;&#10;Description automatically generated">
            <a:extLst>
              <a:ext uri="{FF2B5EF4-FFF2-40B4-BE49-F238E27FC236}">
                <a16:creationId xmlns:a16="http://schemas.microsoft.com/office/drawing/2014/main" id="{80B542FC-2956-0093-D921-9779358811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708" y="3944429"/>
            <a:ext cx="3266888" cy="1933464"/>
          </a:xfrm>
          <a:prstGeom prst="roundRect">
            <a:avLst>
              <a:gd name="adj" fmla="val 7572"/>
            </a:avLst>
          </a:prstGeom>
          <a:solidFill>
            <a:srgbClr val="FEFEFE"/>
          </a:solidFill>
          <a:ln>
            <a:solidFill>
              <a:schemeClr val="bg1"/>
            </a:solidFill>
          </a:ln>
          <a:effectLst>
            <a:outerShdw blurRad="73832" dist="38100" dir="5400000" algn="t" rotWithShape="0">
              <a:prstClr val="black">
                <a:alpha val="19000"/>
              </a:prstClr>
            </a:outerShdw>
          </a:effectLst>
        </p:spPr>
      </p:pic>
      <p:sp>
        <p:nvSpPr>
          <p:cNvPr id="54" name="object 4">
            <a:extLst>
              <a:ext uri="{FF2B5EF4-FFF2-40B4-BE49-F238E27FC236}">
                <a16:creationId xmlns:a16="http://schemas.microsoft.com/office/drawing/2014/main" id="{C05AA30C-142E-3BDF-46F4-5489D4A4B7BF}"/>
              </a:ext>
            </a:extLst>
          </p:cNvPr>
          <p:cNvSpPr/>
          <p:nvPr/>
        </p:nvSpPr>
        <p:spPr>
          <a:xfrm>
            <a:off x="2627559" y="3561772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55" name="object 5">
            <a:extLst>
              <a:ext uri="{FF2B5EF4-FFF2-40B4-BE49-F238E27FC236}">
                <a16:creationId xmlns:a16="http://schemas.microsoft.com/office/drawing/2014/main" id="{6F52630F-CB8A-BD0F-D559-5955E7E2EE46}"/>
              </a:ext>
            </a:extLst>
          </p:cNvPr>
          <p:cNvSpPr/>
          <p:nvPr/>
        </p:nvSpPr>
        <p:spPr>
          <a:xfrm>
            <a:off x="5523006" y="3559729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56" name="object 6">
            <a:extLst>
              <a:ext uri="{FF2B5EF4-FFF2-40B4-BE49-F238E27FC236}">
                <a16:creationId xmlns:a16="http://schemas.microsoft.com/office/drawing/2014/main" id="{92CA0613-9C3F-6D09-09BB-F8661EA2F558}"/>
              </a:ext>
            </a:extLst>
          </p:cNvPr>
          <p:cNvSpPr/>
          <p:nvPr/>
        </p:nvSpPr>
        <p:spPr>
          <a:xfrm>
            <a:off x="2627559" y="4353547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57" name="object 7">
            <a:extLst>
              <a:ext uri="{FF2B5EF4-FFF2-40B4-BE49-F238E27FC236}">
                <a16:creationId xmlns:a16="http://schemas.microsoft.com/office/drawing/2014/main" id="{776E0F79-DB5F-96AD-3177-9B3562B08C8D}"/>
              </a:ext>
            </a:extLst>
          </p:cNvPr>
          <p:cNvSpPr/>
          <p:nvPr/>
        </p:nvSpPr>
        <p:spPr>
          <a:xfrm>
            <a:off x="5523006" y="4351504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58" name="object 8">
            <a:extLst>
              <a:ext uri="{FF2B5EF4-FFF2-40B4-BE49-F238E27FC236}">
                <a16:creationId xmlns:a16="http://schemas.microsoft.com/office/drawing/2014/main" id="{DD3F2935-B551-0875-1B35-70168C2006B6}"/>
              </a:ext>
            </a:extLst>
          </p:cNvPr>
          <p:cNvSpPr/>
          <p:nvPr/>
        </p:nvSpPr>
        <p:spPr>
          <a:xfrm>
            <a:off x="2627559" y="4932842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59" name="object 9">
            <a:extLst>
              <a:ext uri="{FF2B5EF4-FFF2-40B4-BE49-F238E27FC236}">
                <a16:creationId xmlns:a16="http://schemas.microsoft.com/office/drawing/2014/main" id="{0E2E7E07-EAD5-7EC4-C316-C24750DB646D}"/>
              </a:ext>
            </a:extLst>
          </p:cNvPr>
          <p:cNvSpPr/>
          <p:nvPr/>
        </p:nvSpPr>
        <p:spPr>
          <a:xfrm>
            <a:off x="5523006" y="4930799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60" name="object 10">
            <a:extLst>
              <a:ext uri="{FF2B5EF4-FFF2-40B4-BE49-F238E27FC236}">
                <a16:creationId xmlns:a16="http://schemas.microsoft.com/office/drawing/2014/main" id="{5B7B0109-7C5D-8A06-751B-6124FF71B212}"/>
              </a:ext>
            </a:extLst>
          </p:cNvPr>
          <p:cNvSpPr/>
          <p:nvPr/>
        </p:nvSpPr>
        <p:spPr>
          <a:xfrm>
            <a:off x="2627559" y="5512137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61" name="object 11">
            <a:extLst>
              <a:ext uri="{FF2B5EF4-FFF2-40B4-BE49-F238E27FC236}">
                <a16:creationId xmlns:a16="http://schemas.microsoft.com/office/drawing/2014/main" id="{60FE364B-AC35-4755-18BB-10EC35360F03}"/>
              </a:ext>
            </a:extLst>
          </p:cNvPr>
          <p:cNvSpPr/>
          <p:nvPr/>
        </p:nvSpPr>
        <p:spPr>
          <a:xfrm>
            <a:off x="5523006" y="5510095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62" name="object 12">
            <a:extLst>
              <a:ext uri="{FF2B5EF4-FFF2-40B4-BE49-F238E27FC236}">
                <a16:creationId xmlns:a16="http://schemas.microsoft.com/office/drawing/2014/main" id="{FD78D574-D388-CC96-99A2-84E5BC3A3261}"/>
              </a:ext>
            </a:extLst>
          </p:cNvPr>
          <p:cNvSpPr/>
          <p:nvPr/>
        </p:nvSpPr>
        <p:spPr>
          <a:xfrm>
            <a:off x="2627559" y="6091432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63" name="object 13">
            <a:extLst>
              <a:ext uri="{FF2B5EF4-FFF2-40B4-BE49-F238E27FC236}">
                <a16:creationId xmlns:a16="http://schemas.microsoft.com/office/drawing/2014/main" id="{41214B9A-0DE2-0AB1-A1E8-537DB6C1F846}"/>
              </a:ext>
            </a:extLst>
          </p:cNvPr>
          <p:cNvSpPr/>
          <p:nvPr/>
        </p:nvSpPr>
        <p:spPr>
          <a:xfrm>
            <a:off x="5523006" y="6089390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64" name="object 18">
            <a:extLst>
              <a:ext uri="{FF2B5EF4-FFF2-40B4-BE49-F238E27FC236}">
                <a16:creationId xmlns:a16="http://schemas.microsoft.com/office/drawing/2014/main" id="{0663DF70-DEE9-4182-8EB6-1B0BB86863EE}"/>
              </a:ext>
            </a:extLst>
          </p:cNvPr>
          <p:cNvSpPr/>
          <p:nvPr/>
        </p:nvSpPr>
        <p:spPr>
          <a:xfrm>
            <a:off x="2627559" y="2982476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65" name="object 19">
            <a:extLst>
              <a:ext uri="{FF2B5EF4-FFF2-40B4-BE49-F238E27FC236}">
                <a16:creationId xmlns:a16="http://schemas.microsoft.com/office/drawing/2014/main" id="{BA3014AB-FCDF-B1E1-070D-50EC268239E7}"/>
              </a:ext>
            </a:extLst>
          </p:cNvPr>
          <p:cNvSpPr/>
          <p:nvPr/>
        </p:nvSpPr>
        <p:spPr>
          <a:xfrm>
            <a:off x="5523006" y="2980434"/>
            <a:ext cx="2242562" cy="0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050" b="1" dirty="0"/>
          </a:p>
        </p:txBody>
      </p:sp>
      <p:sp>
        <p:nvSpPr>
          <p:cNvPr id="66" name="object 22">
            <a:extLst>
              <a:ext uri="{FF2B5EF4-FFF2-40B4-BE49-F238E27FC236}">
                <a16:creationId xmlns:a16="http://schemas.microsoft.com/office/drawing/2014/main" id="{3991D7CB-CE5F-9663-DBDB-4E5E952F1777}"/>
              </a:ext>
            </a:extLst>
          </p:cNvPr>
          <p:cNvSpPr txBox="1"/>
          <p:nvPr/>
        </p:nvSpPr>
        <p:spPr>
          <a:xfrm>
            <a:off x="2874683" y="2000281"/>
            <a:ext cx="1748314" cy="285177"/>
          </a:xfrm>
          <a:prstGeom prst="rect">
            <a:avLst/>
          </a:prstGeom>
        </p:spPr>
        <p:txBody>
          <a:bodyPr vert="horz" wrap="square" lIns="0" tIns="8099" rIns="0" bIns="0" rtlCol="0">
            <a:spAutoFit/>
          </a:bodyPr>
          <a:lstStyle/>
          <a:p>
            <a:pPr marL="7362" algn="ctr">
              <a:spcBef>
                <a:spcPts val="64"/>
              </a:spcBef>
            </a:pPr>
            <a:r>
              <a:rPr b="1" dirty="0">
                <a:solidFill>
                  <a:srgbClr val="C05D76"/>
                </a:solidFill>
                <a:latin typeface="Inter"/>
                <a:cs typeface="Inter"/>
              </a:rPr>
              <a:t>Caliber</a:t>
            </a:r>
            <a:r>
              <a:rPr b="1" spc="17" dirty="0">
                <a:solidFill>
                  <a:srgbClr val="C05D76"/>
                </a:solidFill>
                <a:latin typeface="Inter"/>
                <a:cs typeface="Inter"/>
              </a:rPr>
              <a:t> </a:t>
            </a:r>
            <a:r>
              <a:rPr b="1" spc="-14" dirty="0">
                <a:solidFill>
                  <a:srgbClr val="C05D76"/>
                </a:solidFill>
                <a:latin typeface="Inter"/>
                <a:cs typeface="Inter"/>
              </a:rPr>
              <a:t>360</a:t>
            </a:r>
            <a:endParaRPr b="1" dirty="0">
              <a:solidFill>
                <a:srgbClr val="C05D76"/>
              </a:solidFill>
              <a:latin typeface="Inter"/>
              <a:cs typeface="Inter"/>
            </a:endParaRPr>
          </a:p>
        </p:txBody>
      </p:sp>
      <p:sp>
        <p:nvSpPr>
          <p:cNvPr id="67" name="object 23">
            <a:extLst>
              <a:ext uri="{FF2B5EF4-FFF2-40B4-BE49-F238E27FC236}">
                <a16:creationId xmlns:a16="http://schemas.microsoft.com/office/drawing/2014/main" id="{7298A441-69E0-AA1B-F377-ACB58EA57611}"/>
              </a:ext>
            </a:extLst>
          </p:cNvPr>
          <p:cNvSpPr txBox="1"/>
          <p:nvPr/>
        </p:nvSpPr>
        <p:spPr>
          <a:xfrm>
            <a:off x="2688434" y="2482916"/>
            <a:ext cx="2384767" cy="376394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68468" marR="2945" indent="-61474" algn="ctr">
              <a:spcBef>
                <a:spcPts val="55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</a:rPr>
              <a:t>Entender o seu universo </a:t>
            </a:r>
            <a:br>
              <a:rPr lang="pt-BR" sz="1200" b="1" dirty="0">
                <a:solidFill>
                  <a:srgbClr val="17253C"/>
                </a:solidFill>
                <a:latin typeface="Inter"/>
              </a:rPr>
            </a:br>
            <a:r>
              <a:rPr lang="pt-BR" sz="1200" b="1" dirty="0">
                <a:solidFill>
                  <a:srgbClr val="17253C"/>
                </a:solidFill>
                <a:latin typeface="Inter"/>
              </a:rPr>
              <a:t>de </a:t>
            </a:r>
            <a:r>
              <a:rPr lang="pt-BR" sz="1200" b="1" i="1" dirty="0">
                <a:solidFill>
                  <a:srgbClr val="17253C"/>
                </a:solidFill>
                <a:latin typeface="Inter"/>
              </a:rPr>
              <a:t>stakeholders</a:t>
            </a:r>
            <a:endParaRPr sz="1200" b="1" i="1" dirty="0">
              <a:solidFill>
                <a:srgbClr val="17253C"/>
              </a:solidFill>
              <a:latin typeface="Inter"/>
            </a:endParaRPr>
          </a:p>
        </p:txBody>
      </p:sp>
      <p:sp>
        <p:nvSpPr>
          <p:cNvPr id="68" name="object 24">
            <a:extLst>
              <a:ext uri="{FF2B5EF4-FFF2-40B4-BE49-F238E27FC236}">
                <a16:creationId xmlns:a16="http://schemas.microsoft.com/office/drawing/2014/main" id="{419A6F12-E011-3BBF-AE83-40DCF8495B2C}"/>
              </a:ext>
            </a:extLst>
          </p:cNvPr>
          <p:cNvSpPr txBox="1"/>
          <p:nvPr/>
        </p:nvSpPr>
        <p:spPr>
          <a:xfrm>
            <a:off x="5546750" y="2000281"/>
            <a:ext cx="2195075" cy="285177"/>
          </a:xfrm>
          <a:prstGeom prst="rect">
            <a:avLst/>
          </a:prstGeom>
        </p:spPr>
        <p:txBody>
          <a:bodyPr vert="horz" wrap="square" lIns="0" tIns="8099" rIns="0" bIns="0" rtlCol="0">
            <a:spAutoFit/>
          </a:bodyPr>
          <a:lstStyle/>
          <a:p>
            <a:pPr marL="17301" algn="ctr">
              <a:spcBef>
                <a:spcPts val="64"/>
              </a:spcBef>
            </a:pPr>
            <a:r>
              <a:rPr b="1" dirty="0">
                <a:solidFill>
                  <a:srgbClr val="C05D76"/>
                </a:solidFill>
                <a:latin typeface="Inter"/>
                <a:cs typeface="Inter"/>
              </a:rPr>
              <a:t>Caliber</a:t>
            </a:r>
            <a:r>
              <a:rPr b="1" spc="23" dirty="0">
                <a:solidFill>
                  <a:srgbClr val="C05D76"/>
                </a:solidFill>
                <a:latin typeface="Inter"/>
                <a:cs typeface="Inter"/>
              </a:rPr>
              <a:t> </a:t>
            </a:r>
            <a:r>
              <a:rPr b="1" spc="-12" dirty="0">
                <a:solidFill>
                  <a:srgbClr val="C05D76"/>
                </a:solidFill>
                <a:latin typeface="Inter"/>
                <a:cs typeface="Inter"/>
              </a:rPr>
              <a:t>Focus</a:t>
            </a:r>
            <a:endParaRPr b="1" dirty="0">
              <a:solidFill>
                <a:srgbClr val="C05D76"/>
              </a:solidFill>
              <a:latin typeface="Inter"/>
              <a:cs typeface="Inter"/>
            </a:endParaRPr>
          </a:p>
        </p:txBody>
      </p:sp>
      <p:sp>
        <p:nvSpPr>
          <p:cNvPr id="69" name="object 25">
            <a:extLst>
              <a:ext uri="{FF2B5EF4-FFF2-40B4-BE49-F238E27FC236}">
                <a16:creationId xmlns:a16="http://schemas.microsoft.com/office/drawing/2014/main" id="{6CEAFF7D-7677-C73B-9AB9-38E5E9403F6E}"/>
              </a:ext>
            </a:extLst>
          </p:cNvPr>
          <p:cNvSpPr txBox="1"/>
          <p:nvPr/>
        </p:nvSpPr>
        <p:spPr>
          <a:xfrm>
            <a:off x="764540" y="2478788"/>
            <a:ext cx="1822388" cy="501364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600" b="1" dirty="0">
                <a:solidFill>
                  <a:srgbClr val="17253C"/>
                </a:solidFill>
                <a:latin typeface="Inter"/>
                <a:cs typeface="Inter"/>
              </a:rPr>
              <a:t>Propósito principal</a:t>
            </a:r>
            <a:endParaRPr sz="1600" b="1" dirty="0">
              <a:latin typeface="Inter"/>
              <a:cs typeface="Inter"/>
            </a:endParaRPr>
          </a:p>
        </p:txBody>
      </p:sp>
      <p:sp>
        <p:nvSpPr>
          <p:cNvPr id="71" name="object 26">
            <a:extLst>
              <a:ext uri="{FF2B5EF4-FFF2-40B4-BE49-F238E27FC236}">
                <a16:creationId xmlns:a16="http://schemas.microsoft.com/office/drawing/2014/main" id="{5760C446-6541-5067-17CC-F8EB5BD4BB4C}"/>
              </a:ext>
            </a:extLst>
          </p:cNvPr>
          <p:cNvSpPr txBox="1"/>
          <p:nvPr/>
        </p:nvSpPr>
        <p:spPr>
          <a:xfrm>
            <a:off x="2750089" y="3117267"/>
            <a:ext cx="1997502" cy="384347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Sociedade em geral e partes interessadas</a:t>
            </a:r>
            <a:endParaRPr sz="1200" b="1" dirty="0">
              <a:latin typeface="Inter"/>
              <a:cs typeface="Inter"/>
            </a:endParaRPr>
          </a:p>
        </p:txBody>
      </p:sp>
      <p:sp>
        <p:nvSpPr>
          <p:cNvPr id="72" name="object 27">
            <a:extLst>
              <a:ext uri="{FF2B5EF4-FFF2-40B4-BE49-F238E27FC236}">
                <a16:creationId xmlns:a16="http://schemas.microsoft.com/office/drawing/2014/main" id="{94551E6B-6840-2BDE-EB20-22462C52CF30}"/>
              </a:ext>
            </a:extLst>
          </p:cNvPr>
          <p:cNvSpPr txBox="1"/>
          <p:nvPr/>
        </p:nvSpPr>
        <p:spPr>
          <a:xfrm>
            <a:off x="5717076" y="3161788"/>
            <a:ext cx="1854423" cy="378253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200" b="1" i="1" dirty="0">
                <a:solidFill>
                  <a:srgbClr val="17253C"/>
                </a:solidFill>
                <a:latin typeface="Inter"/>
                <a:cs typeface="Inter"/>
              </a:rPr>
              <a:t>Stakeholders</a:t>
            </a: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 selecionados</a:t>
            </a:r>
            <a:endParaRPr sz="1200" b="1" dirty="0">
              <a:latin typeface="Inter"/>
              <a:cs typeface="Inter"/>
            </a:endParaRPr>
          </a:p>
        </p:txBody>
      </p:sp>
      <p:sp>
        <p:nvSpPr>
          <p:cNvPr id="73" name="object 28">
            <a:extLst>
              <a:ext uri="{FF2B5EF4-FFF2-40B4-BE49-F238E27FC236}">
                <a16:creationId xmlns:a16="http://schemas.microsoft.com/office/drawing/2014/main" id="{41911A37-6AEC-DE6C-61EC-5BC40CB4081E}"/>
              </a:ext>
            </a:extLst>
          </p:cNvPr>
          <p:cNvSpPr txBox="1"/>
          <p:nvPr/>
        </p:nvSpPr>
        <p:spPr>
          <a:xfrm>
            <a:off x="1333025" y="3164324"/>
            <a:ext cx="724673" cy="255143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600" b="1" spc="-6" dirty="0">
                <a:solidFill>
                  <a:srgbClr val="17253C"/>
                </a:solidFill>
                <a:latin typeface="Inter"/>
                <a:cs typeface="Inter"/>
              </a:rPr>
              <a:t>Target</a:t>
            </a:r>
            <a:endParaRPr sz="1600" b="1" dirty="0">
              <a:latin typeface="Inter"/>
              <a:cs typeface="Inter"/>
            </a:endParaRPr>
          </a:p>
        </p:txBody>
      </p:sp>
      <p:sp>
        <p:nvSpPr>
          <p:cNvPr id="74" name="object 29">
            <a:extLst>
              <a:ext uri="{FF2B5EF4-FFF2-40B4-BE49-F238E27FC236}">
                <a16:creationId xmlns:a16="http://schemas.microsoft.com/office/drawing/2014/main" id="{DACB67FD-DA16-DD2C-77E9-D706803DF303}"/>
              </a:ext>
            </a:extLst>
          </p:cNvPr>
          <p:cNvSpPr txBox="1"/>
          <p:nvPr/>
        </p:nvSpPr>
        <p:spPr>
          <a:xfrm>
            <a:off x="2660137" y="3781109"/>
            <a:ext cx="2177406" cy="561060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7362" marR="2945" indent="23927" algn="ctr">
              <a:spcBef>
                <a:spcPts val="55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Com base na sua familiaridade com as organizações do estudo</a:t>
            </a:r>
            <a:endParaRPr sz="1200" b="1" dirty="0">
              <a:latin typeface="Inter"/>
              <a:cs typeface="Inter"/>
            </a:endParaRPr>
          </a:p>
        </p:txBody>
      </p:sp>
      <p:sp>
        <p:nvSpPr>
          <p:cNvPr id="75" name="object 30">
            <a:extLst>
              <a:ext uri="{FF2B5EF4-FFF2-40B4-BE49-F238E27FC236}">
                <a16:creationId xmlns:a16="http://schemas.microsoft.com/office/drawing/2014/main" id="{C2C29A1C-AD84-15EE-B4F1-6146E9C58491}"/>
              </a:ext>
            </a:extLst>
          </p:cNvPr>
          <p:cNvSpPr txBox="1"/>
          <p:nvPr/>
        </p:nvSpPr>
        <p:spPr>
          <a:xfrm>
            <a:off x="5563643" y="3778337"/>
            <a:ext cx="2161288" cy="376394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214608" marR="2945" indent="-207614" algn="ctr">
              <a:spcBef>
                <a:spcPts val="55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Com base em sua formação profissional ou social</a:t>
            </a:r>
            <a:endParaRPr sz="1200" b="1" dirty="0">
              <a:latin typeface="Inter"/>
              <a:cs typeface="Inter"/>
            </a:endParaRPr>
          </a:p>
        </p:txBody>
      </p:sp>
      <p:sp>
        <p:nvSpPr>
          <p:cNvPr id="76" name="object 31">
            <a:extLst>
              <a:ext uri="{FF2B5EF4-FFF2-40B4-BE49-F238E27FC236}">
                <a16:creationId xmlns:a16="http://schemas.microsoft.com/office/drawing/2014/main" id="{1C38A3E5-85CC-D25D-A182-C50C38E18484}"/>
              </a:ext>
            </a:extLst>
          </p:cNvPr>
          <p:cNvSpPr txBox="1"/>
          <p:nvPr/>
        </p:nvSpPr>
        <p:spPr>
          <a:xfrm>
            <a:off x="823305" y="3714182"/>
            <a:ext cx="1708917" cy="499505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173380" marR="2945" indent="-166385" algn="ctr">
              <a:spcBef>
                <a:spcPts val="55"/>
              </a:spcBef>
            </a:pPr>
            <a:r>
              <a:rPr lang="pt-BR" sz="1600" b="1" spc="-6" dirty="0">
                <a:solidFill>
                  <a:srgbClr val="17253C"/>
                </a:solidFill>
                <a:latin typeface="Inter"/>
                <a:cs typeface="Inter"/>
              </a:rPr>
              <a:t>Seleção de respondentes</a:t>
            </a:r>
            <a:endParaRPr sz="1600" b="1" dirty="0">
              <a:latin typeface="Inter"/>
              <a:cs typeface="Inter"/>
            </a:endParaRPr>
          </a:p>
        </p:txBody>
      </p:sp>
      <p:sp>
        <p:nvSpPr>
          <p:cNvPr id="77" name="object 32">
            <a:extLst>
              <a:ext uri="{FF2B5EF4-FFF2-40B4-BE49-F238E27FC236}">
                <a16:creationId xmlns:a16="http://schemas.microsoft.com/office/drawing/2014/main" id="{3CFEE92C-9F8F-6DCA-B26B-632118854230}"/>
              </a:ext>
            </a:extLst>
          </p:cNvPr>
          <p:cNvSpPr txBox="1"/>
          <p:nvPr/>
        </p:nvSpPr>
        <p:spPr>
          <a:xfrm>
            <a:off x="2538107" y="4455821"/>
            <a:ext cx="2421466" cy="378253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Familiaridade, Percepções, Comportamento</a:t>
            </a:r>
            <a:endParaRPr sz="1200" b="1" dirty="0">
              <a:latin typeface="Inter"/>
              <a:cs typeface="Inter"/>
            </a:endParaRPr>
          </a:p>
        </p:txBody>
      </p:sp>
      <p:sp>
        <p:nvSpPr>
          <p:cNvPr id="78" name="object 33">
            <a:extLst>
              <a:ext uri="{FF2B5EF4-FFF2-40B4-BE49-F238E27FC236}">
                <a16:creationId xmlns:a16="http://schemas.microsoft.com/office/drawing/2014/main" id="{4812A9D0-140D-E55B-DAB3-CC16DDCC872F}"/>
              </a:ext>
            </a:extLst>
          </p:cNvPr>
          <p:cNvSpPr txBox="1"/>
          <p:nvPr/>
        </p:nvSpPr>
        <p:spPr>
          <a:xfrm>
            <a:off x="5439812" y="4464868"/>
            <a:ext cx="2408951" cy="378253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+ Conscientização, </a:t>
            </a:r>
            <a:r>
              <a:rPr lang="pt-BR" sz="1200" b="1" dirty="0">
                <a:solidFill>
                  <a:srgbClr val="17253C"/>
                </a:solidFill>
                <a:latin typeface="Inter"/>
              </a:rPr>
              <a:t>Hábitos e Atitudes</a:t>
            </a:r>
            <a:r>
              <a:rPr lang="pt-BR" sz="1200" b="1" dirty="0">
                <a:solidFill>
                  <a:schemeClr val="bg1">
                    <a:lumMod val="10000"/>
                  </a:schemeClr>
                </a:solidFill>
                <a:latin typeface="Inter"/>
                <a:cs typeface="Inter"/>
              </a:rPr>
              <a:t>, </a:t>
            </a: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Motivações...</a:t>
            </a:r>
            <a:endParaRPr sz="1200" b="1" dirty="0">
              <a:latin typeface="Inter"/>
              <a:cs typeface="Inter"/>
            </a:endParaRPr>
          </a:p>
        </p:txBody>
      </p:sp>
      <p:sp>
        <p:nvSpPr>
          <p:cNvPr id="79" name="object 34">
            <a:extLst>
              <a:ext uri="{FF2B5EF4-FFF2-40B4-BE49-F238E27FC236}">
                <a16:creationId xmlns:a16="http://schemas.microsoft.com/office/drawing/2014/main" id="{3660E55F-685C-852C-CEC7-DBE48B9A781F}"/>
              </a:ext>
            </a:extLst>
          </p:cNvPr>
          <p:cNvSpPr txBox="1"/>
          <p:nvPr/>
        </p:nvSpPr>
        <p:spPr>
          <a:xfrm>
            <a:off x="764541" y="4535393"/>
            <a:ext cx="1822386" cy="255143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600" b="1" spc="-6" dirty="0">
                <a:solidFill>
                  <a:srgbClr val="17253C"/>
                </a:solidFill>
                <a:latin typeface="Inter"/>
                <a:cs typeface="Inter"/>
              </a:rPr>
              <a:t>Métricas</a:t>
            </a:r>
            <a:endParaRPr sz="1600" b="1" dirty="0">
              <a:latin typeface="Inter"/>
              <a:cs typeface="Inter"/>
            </a:endParaRPr>
          </a:p>
        </p:txBody>
      </p:sp>
      <p:sp>
        <p:nvSpPr>
          <p:cNvPr id="80" name="object 35">
            <a:extLst>
              <a:ext uri="{FF2B5EF4-FFF2-40B4-BE49-F238E27FC236}">
                <a16:creationId xmlns:a16="http://schemas.microsoft.com/office/drawing/2014/main" id="{47033075-500F-1A91-9FC6-9736114DCAC1}"/>
              </a:ext>
            </a:extLst>
          </p:cNvPr>
          <p:cNvSpPr txBox="1"/>
          <p:nvPr/>
        </p:nvSpPr>
        <p:spPr>
          <a:xfrm>
            <a:off x="2745127" y="5029780"/>
            <a:ext cx="2007427" cy="378253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Monitoramento contínuo (em tempo real)</a:t>
            </a:r>
            <a:endParaRPr sz="1200" b="1" dirty="0">
              <a:latin typeface="Inter"/>
              <a:cs typeface="Inter"/>
            </a:endParaRPr>
          </a:p>
        </p:txBody>
      </p:sp>
      <p:sp>
        <p:nvSpPr>
          <p:cNvPr id="81" name="object 37">
            <a:extLst>
              <a:ext uri="{FF2B5EF4-FFF2-40B4-BE49-F238E27FC236}">
                <a16:creationId xmlns:a16="http://schemas.microsoft.com/office/drawing/2014/main" id="{719EFD5A-8825-7EAE-35A9-84520AA77ED5}"/>
              </a:ext>
            </a:extLst>
          </p:cNvPr>
          <p:cNvSpPr txBox="1"/>
          <p:nvPr/>
        </p:nvSpPr>
        <p:spPr>
          <a:xfrm>
            <a:off x="764540" y="5114689"/>
            <a:ext cx="1822388" cy="255143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600" b="1" spc="-6" dirty="0">
                <a:solidFill>
                  <a:srgbClr val="17253C"/>
                </a:solidFill>
                <a:latin typeface="Inter"/>
                <a:cs typeface="Inter"/>
              </a:rPr>
              <a:t>Frequência</a:t>
            </a:r>
            <a:endParaRPr sz="1600" b="1" dirty="0">
              <a:latin typeface="Inter"/>
              <a:cs typeface="Inter"/>
            </a:endParaRPr>
          </a:p>
        </p:txBody>
      </p:sp>
      <p:sp>
        <p:nvSpPr>
          <p:cNvPr id="82" name="object 38">
            <a:extLst>
              <a:ext uri="{FF2B5EF4-FFF2-40B4-BE49-F238E27FC236}">
                <a16:creationId xmlns:a16="http://schemas.microsoft.com/office/drawing/2014/main" id="{22A5DB41-9805-DA26-1A69-AB40505BB745}"/>
              </a:ext>
            </a:extLst>
          </p:cNvPr>
          <p:cNvSpPr txBox="1"/>
          <p:nvPr/>
        </p:nvSpPr>
        <p:spPr>
          <a:xfrm>
            <a:off x="2745127" y="5690463"/>
            <a:ext cx="2047718" cy="193587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Global, regional e local</a:t>
            </a:r>
            <a:endParaRPr sz="1200" b="1" dirty="0">
              <a:latin typeface="Inter"/>
              <a:cs typeface="Inter"/>
            </a:endParaRPr>
          </a:p>
        </p:txBody>
      </p:sp>
      <p:sp>
        <p:nvSpPr>
          <p:cNvPr id="83" name="object 39">
            <a:extLst>
              <a:ext uri="{FF2B5EF4-FFF2-40B4-BE49-F238E27FC236}">
                <a16:creationId xmlns:a16="http://schemas.microsoft.com/office/drawing/2014/main" id="{D7348E25-4481-1F14-B212-C901AF7A2359}"/>
              </a:ext>
            </a:extLst>
          </p:cNvPr>
          <p:cNvSpPr txBox="1"/>
          <p:nvPr/>
        </p:nvSpPr>
        <p:spPr>
          <a:xfrm>
            <a:off x="5865906" y="5706228"/>
            <a:ext cx="1556762" cy="193587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sz="1200" b="1" dirty="0">
                <a:solidFill>
                  <a:srgbClr val="17253C"/>
                </a:solidFill>
                <a:latin typeface="Inter"/>
                <a:cs typeface="Inter"/>
              </a:rPr>
              <a:t>Global,</a:t>
            </a:r>
            <a:r>
              <a:rPr sz="1200" b="1" spc="9" dirty="0">
                <a:solidFill>
                  <a:srgbClr val="17253C"/>
                </a:solidFill>
                <a:latin typeface="Inter"/>
                <a:cs typeface="Inter"/>
              </a:rPr>
              <a:t> </a:t>
            </a:r>
            <a:r>
              <a:rPr sz="1200" b="1" dirty="0">
                <a:solidFill>
                  <a:srgbClr val="17253C"/>
                </a:solidFill>
                <a:latin typeface="Inter"/>
                <a:cs typeface="Inter"/>
              </a:rPr>
              <a:t>regional</a:t>
            </a: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 e</a:t>
            </a:r>
            <a:r>
              <a:rPr sz="1200" b="1" spc="14" dirty="0">
                <a:solidFill>
                  <a:srgbClr val="17253C"/>
                </a:solidFill>
                <a:latin typeface="Inter"/>
                <a:cs typeface="Inter"/>
              </a:rPr>
              <a:t> </a:t>
            </a:r>
            <a:r>
              <a:rPr sz="1200" b="1" spc="-12" dirty="0">
                <a:solidFill>
                  <a:srgbClr val="17253C"/>
                </a:solidFill>
                <a:latin typeface="Inter"/>
                <a:cs typeface="Inter"/>
              </a:rPr>
              <a:t>local</a:t>
            </a:r>
            <a:endParaRPr sz="1200" b="1" dirty="0">
              <a:latin typeface="Inter"/>
              <a:cs typeface="Inter"/>
            </a:endParaRPr>
          </a:p>
        </p:txBody>
      </p:sp>
      <p:sp>
        <p:nvSpPr>
          <p:cNvPr id="84" name="object 40">
            <a:extLst>
              <a:ext uri="{FF2B5EF4-FFF2-40B4-BE49-F238E27FC236}">
                <a16:creationId xmlns:a16="http://schemas.microsoft.com/office/drawing/2014/main" id="{D006F2DD-53AF-A788-E379-CE2C4231A1AB}"/>
              </a:ext>
            </a:extLst>
          </p:cNvPr>
          <p:cNvSpPr txBox="1"/>
          <p:nvPr/>
        </p:nvSpPr>
        <p:spPr>
          <a:xfrm>
            <a:off x="764541" y="5693982"/>
            <a:ext cx="1822387" cy="255143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600" b="1" spc="-6" dirty="0">
                <a:solidFill>
                  <a:srgbClr val="17253C"/>
                </a:solidFill>
                <a:latin typeface="Inter"/>
                <a:cs typeface="Inter"/>
              </a:rPr>
              <a:t>Cobertura</a:t>
            </a:r>
            <a:endParaRPr sz="1600" b="1" dirty="0">
              <a:latin typeface="Inter"/>
              <a:cs typeface="Inter"/>
            </a:endParaRPr>
          </a:p>
        </p:txBody>
      </p:sp>
      <p:sp>
        <p:nvSpPr>
          <p:cNvPr id="88" name="object 35">
            <a:extLst>
              <a:ext uri="{FF2B5EF4-FFF2-40B4-BE49-F238E27FC236}">
                <a16:creationId xmlns:a16="http://schemas.microsoft.com/office/drawing/2014/main" id="{494B1DEE-DDE3-BF9E-B16F-9839BD8AE2A5}"/>
              </a:ext>
            </a:extLst>
          </p:cNvPr>
          <p:cNvSpPr txBox="1"/>
          <p:nvPr/>
        </p:nvSpPr>
        <p:spPr>
          <a:xfrm>
            <a:off x="5640573" y="5037713"/>
            <a:ext cx="2007428" cy="378253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Monitoramento contínuo (em tempo real)</a:t>
            </a:r>
            <a:endParaRPr sz="1200" b="1" dirty="0">
              <a:latin typeface="Inter"/>
              <a:cs typeface="Inter"/>
            </a:endParaRPr>
          </a:p>
        </p:txBody>
      </p:sp>
      <p:sp>
        <p:nvSpPr>
          <p:cNvPr id="11" name="object 24">
            <a:extLst>
              <a:ext uri="{FF2B5EF4-FFF2-40B4-BE49-F238E27FC236}">
                <a16:creationId xmlns:a16="http://schemas.microsoft.com/office/drawing/2014/main" id="{644631A0-317A-69F1-1AB2-F538CA5C6BD0}"/>
              </a:ext>
            </a:extLst>
          </p:cNvPr>
          <p:cNvSpPr txBox="1"/>
          <p:nvPr/>
        </p:nvSpPr>
        <p:spPr>
          <a:xfrm>
            <a:off x="5572109" y="2365747"/>
            <a:ext cx="2120810" cy="562176"/>
          </a:xfrm>
          <a:prstGeom prst="rect">
            <a:avLst/>
          </a:prstGeom>
        </p:spPr>
        <p:txBody>
          <a:bodyPr vert="horz" wrap="square" lIns="0" tIns="8099" rIns="0" bIns="0" rtlCol="0">
            <a:spAutoFit/>
          </a:bodyPr>
          <a:lstStyle/>
          <a:p>
            <a:pPr marL="7362" marR="2945" algn="ctr">
              <a:spcBef>
                <a:spcPts val="1330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  <a:cs typeface="Inter"/>
              </a:rPr>
              <a:t>Analisar detalhadamente uma questão específica ou um grupo de partes interessadas</a:t>
            </a:r>
            <a:endParaRPr sz="1200" b="1" dirty="0">
              <a:latin typeface="Inter"/>
              <a:cs typeface="Inter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498952-13CD-29F8-3067-3D04C5791C76}"/>
              </a:ext>
            </a:extLst>
          </p:cNvPr>
          <p:cNvGrpSpPr/>
          <p:nvPr/>
        </p:nvGrpSpPr>
        <p:grpSpPr>
          <a:xfrm>
            <a:off x="3418436" y="1273756"/>
            <a:ext cx="672030" cy="672030"/>
            <a:chOff x="4886833" y="1421193"/>
            <a:chExt cx="989155" cy="989155"/>
          </a:xfrm>
        </p:grpSpPr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F3792A95-80D7-F3FE-1779-ACA08210DA3E}"/>
                </a:ext>
              </a:extLst>
            </p:cNvPr>
            <p:cNvSpPr/>
            <p:nvPr/>
          </p:nvSpPr>
          <p:spPr>
            <a:xfrm>
              <a:off x="4886833" y="1421193"/>
              <a:ext cx="989155" cy="989155"/>
            </a:xfrm>
            <a:custGeom>
              <a:avLst/>
              <a:gdLst/>
              <a:ahLst/>
              <a:cxnLst/>
              <a:rect l="l" t="t" r="r" b="b"/>
              <a:pathLst>
                <a:path w="960120" h="960120">
                  <a:moveTo>
                    <a:pt x="479749" y="959498"/>
                  </a:moveTo>
                  <a:lnTo>
                    <a:pt x="430697" y="957021"/>
                  </a:lnTo>
                  <a:lnTo>
                    <a:pt x="383062" y="949751"/>
                  </a:lnTo>
                  <a:lnTo>
                    <a:pt x="337086" y="937929"/>
                  </a:lnTo>
                  <a:lnTo>
                    <a:pt x="293009" y="921796"/>
                  </a:lnTo>
                  <a:lnTo>
                    <a:pt x="251072" y="901594"/>
                  </a:lnTo>
                  <a:lnTo>
                    <a:pt x="211516" y="877564"/>
                  </a:lnTo>
                  <a:lnTo>
                    <a:pt x="174584" y="849946"/>
                  </a:lnTo>
                  <a:lnTo>
                    <a:pt x="140515" y="818982"/>
                  </a:lnTo>
                  <a:lnTo>
                    <a:pt x="109551" y="784913"/>
                  </a:lnTo>
                  <a:lnTo>
                    <a:pt x="81933" y="747981"/>
                  </a:lnTo>
                  <a:lnTo>
                    <a:pt x="57903" y="708425"/>
                  </a:lnTo>
                  <a:lnTo>
                    <a:pt x="37701" y="666488"/>
                  </a:lnTo>
                  <a:lnTo>
                    <a:pt x="21568" y="622411"/>
                  </a:lnTo>
                  <a:lnTo>
                    <a:pt x="9746" y="576435"/>
                  </a:lnTo>
                  <a:lnTo>
                    <a:pt x="2476" y="528800"/>
                  </a:lnTo>
                  <a:lnTo>
                    <a:pt x="0" y="479749"/>
                  </a:lnTo>
                  <a:lnTo>
                    <a:pt x="2476" y="430697"/>
                  </a:lnTo>
                  <a:lnTo>
                    <a:pt x="9746" y="383062"/>
                  </a:lnTo>
                  <a:lnTo>
                    <a:pt x="21568" y="337086"/>
                  </a:lnTo>
                  <a:lnTo>
                    <a:pt x="37701" y="293009"/>
                  </a:lnTo>
                  <a:lnTo>
                    <a:pt x="57903" y="251072"/>
                  </a:lnTo>
                  <a:lnTo>
                    <a:pt x="81933" y="211516"/>
                  </a:lnTo>
                  <a:lnTo>
                    <a:pt x="109551" y="174584"/>
                  </a:lnTo>
                  <a:lnTo>
                    <a:pt x="140515" y="140515"/>
                  </a:lnTo>
                  <a:lnTo>
                    <a:pt x="174584" y="109551"/>
                  </a:lnTo>
                  <a:lnTo>
                    <a:pt x="211516" y="81933"/>
                  </a:lnTo>
                  <a:lnTo>
                    <a:pt x="251072" y="57903"/>
                  </a:lnTo>
                  <a:lnTo>
                    <a:pt x="293009" y="37701"/>
                  </a:lnTo>
                  <a:lnTo>
                    <a:pt x="337086" y="21568"/>
                  </a:lnTo>
                  <a:lnTo>
                    <a:pt x="383062" y="9746"/>
                  </a:lnTo>
                  <a:lnTo>
                    <a:pt x="430697" y="2476"/>
                  </a:lnTo>
                  <a:lnTo>
                    <a:pt x="479749" y="0"/>
                  </a:lnTo>
                  <a:lnTo>
                    <a:pt x="528800" y="2476"/>
                  </a:lnTo>
                  <a:lnTo>
                    <a:pt x="576435" y="9746"/>
                  </a:lnTo>
                  <a:lnTo>
                    <a:pt x="622411" y="21568"/>
                  </a:lnTo>
                  <a:lnTo>
                    <a:pt x="666488" y="37701"/>
                  </a:lnTo>
                  <a:lnTo>
                    <a:pt x="708425" y="57903"/>
                  </a:lnTo>
                  <a:lnTo>
                    <a:pt x="747981" y="81933"/>
                  </a:lnTo>
                  <a:lnTo>
                    <a:pt x="784913" y="109551"/>
                  </a:lnTo>
                  <a:lnTo>
                    <a:pt x="818982" y="140515"/>
                  </a:lnTo>
                  <a:lnTo>
                    <a:pt x="849946" y="174584"/>
                  </a:lnTo>
                  <a:lnTo>
                    <a:pt x="877564" y="211516"/>
                  </a:lnTo>
                  <a:lnTo>
                    <a:pt x="901594" y="251072"/>
                  </a:lnTo>
                  <a:lnTo>
                    <a:pt x="921796" y="293009"/>
                  </a:lnTo>
                  <a:lnTo>
                    <a:pt x="937929" y="337086"/>
                  </a:lnTo>
                  <a:lnTo>
                    <a:pt x="949751" y="383062"/>
                  </a:lnTo>
                  <a:lnTo>
                    <a:pt x="957021" y="430697"/>
                  </a:lnTo>
                  <a:lnTo>
                    <a:pt x="959498" y="479749"/>
                  </a:lnTo>
                  <a:lnTo>
                    <a:pt x="957021" y="528800"/>
                  </a:lnTo>
                  <a:lnTo>
                    <a:pt x="949751" y="576435"/>
                  </a:lnTo>
                  <a:lnTo>
                    <a:pt x="937929" y="622411"/>
                  </a:lnTo>
                  <a:lnTo>
                    <a:pt x="921796" y="666488"/>
                  </a:lnTo>
                  <a:lnTo>
                    <a:pt x="901594" y="708425"/>
                  </a:lnTo>
                  <a:lnTo>
                    <a:pt x="877564" y="747981"/>
                  </a:lnTo>
                  <a:lnTo>
                    <a:pt x="849946" y="784913"/>
                  </a:lnTo>
                  <a:lnTo>
                    <a:pt x="818982" y="818982"/>
                  </a:lnTo>
                  <a:lnTo>
                    <a:pt x="784913" y="849946"/>
                  </a:lnTo>
                  <a:lnTo>
                    <a:pt x="747981" y="877564"/>
                  </a:lnTo>
                  <a:lnTo>
                    <a:pt x="708425" y="901594"/>
                  </a:lnTo>
                  <a:lnTo>
                    <a:pt x="666488" y="921796"/>
                  </a:lnTo>
                  <a:lnTo>
                    <a:pt x="622411" y="937929"/>
                  </a:lnTo>
                  <a:lnTo>
                    <a:pt x="576435" y="949751"/>
                  </a:lnTo>
                  <a:lnTo>
                    <a:pt x="528800" y="957021"/>
                  </a:lnTo>
                  <a:lnTo>
                    <a:pt x="479749" y="959498"/>
                  </a:lnTo>
                  <a:close/>
                </a:path>
              </a:pathLst>
            </a:custGeom>
            <a:solidFill>
              <a:srgbClr val="FEFEFE"/>
            </a:solidFill>
            <a:effectLst>
              <a:outerShdw blurRad="50800" dist="38100" dir="5400000" algn="t" rotWithShape="0">
                <a:srgbClr val="18263C">
                  <a:alpha val="40000"/>
                </a:srgbClr>
              </a:outerShdw>
            </a:effectLst>
          </p:spPr>
          <p:txBody>
            <a:bodyPr wrap="square" lIns="0" tIns="0" rIns="0" bIns="0" rtlCol="0"/>
            <a:lstStyle/>
            <a:p>
              <a:endParaRPr sz="1043" dirty="0"/>
            </a:p>
          </p:txBody>
        </p:sp>
        <p:pic>
          <p:nvPicPr>
            <p:cNvPr id="16" name="Picture 16">
              <a:extLst>
                <a:ext uri="{FF2B5EF4-FFF2-40B4-BE49-F238E27FC236}">
                  <a16:creationId xmlns:a16="http://schemas.microsoft.com/office/drawing/2014/main" id="{DA526B46-4A67-0C19-B85C-246355764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86833" y="1424284"/>
              <a:ext cx="986064" cy="986064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06CE2A-2DC7-C02F-5B2D-B7C08B3AC122}"/>
              </a:ext>
            </a:extLst>
          </p:cNvPr>
          <p:cNvGrpSpPr/>
          <p:nvPr/>
        </p:nvGrpSpPr>
        <p:grpSpPr>
          <a:xfrm>
            <a:off x="6351614" y="1282362"/>
            <a:ext cx="672938" cy="672030"/>
            <a:chOff x="4885015" y="4503356"/>
            <a:chExt cx="990491" cy="989155"/>
          </a:xfrm>
        </p:grpSpPr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FDB5DD8E-96A5-9176-E251-47916D8E5BEE}"/>
                </a:ext>
              </a:extLst>
            </p:cNvPr>
            <p:cNvSpPr/>
            <p:nvPr/>
          </p:nvSpPr>
          <p:spPr>
            <a:xfrm>
              <a:off x="4885015" y="4503356"/>
              <a:ext cx="989155" cy="989155"/>
            </a:xfrm>
            <a:custGeom>
              <a:avLst/>
              <a:gdLst/>
              <a:ahLst/>
              <a:cxnLst/>
              <a:rect l="l" t="t" r="r" b="b"/>
              <a:pathLst>
                <a:path w="960120" h="960120">
                  <a:moveTo>
                    <a:pt x="479749" y="959498"/>
                  </a:moveTo>
                  <a:lnTo>
                    <a:pt x="430697" y="957021"/>
                  </a:lnTo>
                  <a:lnTo>
                    <a:pt x="383062" y="949751"/>
                  </a:lnTo>
                  <a:lnTo>
                    <a:pt x="337086" y="937929"/>
                  </a:lnTo>
                  <a:lnTo>
                    <a:pt x="293009" y="921796"/>
                  </a:lnTo>
                  <a:lnTo>
                    <a:pt x="251072" y="901594"/>
                  </a:lnTo>
                  <a:lnTo>
                    <a:pt x="211516" y="877564"/>
                  </a:lnTo>
                  <a:lnTo>
                    <a:pt x="174584" y="849946"/>
                  </a:lnTo>
                  <a:lnTo>
                    <a:pt x="140515" y="818982"/>
                  </a:lnTo>
                  <a:lnTo>
                    <a:pt x="109551" y="784913"/>
                  </a:lnTo>
                  <a:lnTo>
                    <a:pt x="81933" y="747981"/>
                  </a:lnTo>
                  <a:lnTo>
                    <a:pt x="57903" y="708425"/>
                  </a:lnTo>
                  <a:lnTo>
                    <a:pt x="37701" y="666488"/>
                  </a:lnTo>
                  <a:lnTo>
                    <a:pt x="21568" y="622411"/>
                  </a:lnTo>
                  <a:lnTo>
                    <a:pt x="9746" y="576435"/>
                  </a:lnTo>
                  <a:lnTo>
                    <a:pt x="2476" y="528800"/>
                  </a:lnTo>
                  <a:lnTo>
                    <a:pt x="0" y="479749"/>
                  </a:lnTo>
                  <a:lnTo>
                    <a:pt x="2476" y="430697"/>
                  </a:lnTo>
                  <a:lnTo>
                    <a:pt x="9746" y="383062"/>
                  </a:lnTo>
                  <a:lnTo>
                    <a:pt x="21568" y="337086"/>
                  </a:lnTo>
                  <a:lnTo>
                    <a:pt x="37701" y="293009"/>
                  </a:lnTo>
                  <a:lnTo>
                    <a:pt x="57903" y="251072"/>
                  </a:lnTo>
                  <a:lnTo>
                    <a:pt x="81933" y="211516"/>
                  </a:lnTo>
                  <a:lnTo>
                    <a:pt x="109551" y="174584"/>
                  </a:lnTo>
                  <a:lnTo>
                    <a:pt x="140515" y="140515"/>
                  </a:lnTo>
                  <a:lnTo>
                    <a:pt x="174584" y="109551"/>
                  </a:lnTo>
                  <a:lnTo>
                    <a:pt x="211516" y="81933"/>
                  </a:lnTo>
                  <a:lnTo>
                    <a:pt x="251072" y="57903"/>
                  </a:lnTo>
                  <a:lnTo>
                    <a:pt x="293009" y="37701"/>
                  </a:lnTo>
                  <a:lnTo>
                    <a:pt x="337086" y="21568"/>
                  </a:lnTo>
                  <a:lnTo>
                    <a:pt x="383062" y="9746"/>
                  </a:lnTo>
                  <a:lnTo>
                    <a:pt x="430697" y="2476"/>
                  </a:lnTo>
                  <a:lnTo>
                    <a:pt x="479749" y="0"/>
                  </a:lnTo>
                  <a:lnTo>
                    <a:pt x="528800" y="2476"/>
                  </a:lnTo>
                  <a:lnTo>
                    <a:pt x="576435" y="9746"/>
                  </a:lnTo>
                  <a:lnTo>
                    <a:pt x="622411" y="21568"/>
                  </a:lnTo>
                  <a:lnTo>
                    <a:pt x="666488" y="37701"/>
                  </a:lnTo>
                  <a:lnTo>
                    <a:pt x="708425" y="57903"/>
                  </a:lnTo>
                  <a:lnTo>
                    <a:pt x="747981" y="81933"/>
                  </a:lnTo>
                  <a:lnTo>
                    <a:pt x="784913" y="109551"/>
                  </a:lnTo>
                  <a:lnTo>
                    <a:pt x="818982" y="140515"/>
                  </a:lnTo>
                  <a:lnTo>
                    <a:pt x="849946" y="174584"/>
                  </a:lnTo>
                  <a:lnTo>
                    <a:pt x="877564" y="211516"/>
                  </a:lnTo>
                  <a:lnTo>
                    <a:pt x="901594" y="251072"/>
                  </a:lnTo>
                  <a:lnTo>
                    <a:pt x="921796" y="293009"/>
                  </a:lnTo>
                  <a:lnTo>
                    <a:pt x="937929" y="337086"/>
                  </a:lnTo>
                  <a:lnTo>
                    <a:pt x="949751" y="383062"/>
                  </a:lnTo>
                  <a:lnTo>
                    <a:pt x="957021" y="430697"/>
                  </a:lnTo>
                  <a:lnTo>
                    <a:pt x="959498" y="479749"/>
                  </a:lnTo>
                  <a:lnTo>
                    <a:pt x="957021" y="528800"/>
                  </a:lnTo>
                  <a:lnTo>
                    <a:pt x="949751" y="576435"/>
                  </a:lnTo>
                  <a:lnTo>
                    <a:pt x="937929" y="622411"/>
                  </a:lnTo>
                  <a:lnTo>
                    <a:pt x="921796" y="666488"/>
                  </a:lnTo>
                  <a:lnTo>
                    <a:pt x="901594" y="708425"/>
                  </a:lnTo>
                  <a:lnTo>
                    <a:pt x="877564" y="747981"/>
                  </a:lnTo>
                  <a:lnTo>
                    <a:pt x="849946" y="784913"/>
                  </a:lnTo>
                  <a:lnTo>
                    <a:pt x="818982" y="818982"/>
                  </a:lnTo>
                  <a:lnTo>
                    <a:pt x="784913" y="849946"/>
                  </a:lnTo>
                  <a:lnTo>
                    <a:pt x="747981" y="877564"/>
                  </a:lnTo>
                  <a:lnTo>
                    <a:pt x="708425" y="901594"/>
                  </a:lnTo>
                  <a:lnTo>
                    <a:pt x="666488" y="921796"/>
                  </a:lnTo>
                  <a:lnTo>
                    <a:pt x="622411" y="937929"/>
                  </a:lnTo>
                  <a:lnTo>
                    <a:pt x="576435" y="949751"/>
                  </a:lnTo>
                  <a:lnTo>
                    <a:pt x="528800" y="957021"/>
                  </a:lnTo>
                  <a:lnTo>
                    <a:pt x="479749" y="959498"/>
                  </a:lnTo>
                  <a:close/>
                </a:path>
              </a:pathLst>
            </a:custGeom>
            <a:solidFill>
              <a:srgbClr val="FEFEFE"/>
            </a:solidFill>
            <a:effectLst>
              <a:outerShdw blurRad="50800" dist="38100" dir="5400000" algn="t" rotWithShape="0">
                <a:srgbClr val="18263C">
                  <a:alpha val="40000"/>
                </a:srgbClr>
              </a:outerShdw>
            </a:effectLst>
          </p:spPr>
          <p:txBody>
            <a:bodyPr wrap="square" lIns="0" tIns="0" rIns="0" bIns="0" rtlCol="0"/>
            <a:lstStyle/>
            <a:p>
              <a:endParaRPr sz="1043" dirty="0"/>
            </a:p>
          </p:txBody>
        </p:sp>
        <p:pic>
          <p:nvPicPr>
            <p:cNvPr id="17" name="Picture 17">
              <a:extLst>
                <a:ext uri="{FF2B5EF4-FFF2-40B4-BE49-F238E27FC236}">
                  <a16:creationId xmlns:a16="http://schemas.microsoft.com/office/drawing/2014/main" id="{3515B80C-DB1A-1FA8-7F77-A4E4FD900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89442" y="4506447"/>
              <a:ext cx="986064" cy="986064"/>
            </a:xfrm>
            <a:prstGeom prst="rect">
              <a:avLst/>
            </a:prstGeom>
          </p:spPr>
        </p:pic>
      </p:grpSp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2CBC2420-6248-F582-90C3-FF96C56F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0122" y="6449932"/>
            <a:ext cx="910224" cy="365125"/>
          </a:xfrm>
        </p:spPr>
        <p:txBody>
          <a:bodyPr/>
          <a:lstStyle/>
          <a:p>
            <a:fld id="{EBA2D093-1276-4FD7-8D50-CCCC06B7B606}" type="slidenum">
              <a:rPr lang="pt-BR" smtClean="0"/>
              <a:pPr/>
              <a:t>6</a:t>
            </a:fld>
            <a:endParaRPr lang="pt-BR" dirty="0"/>
          </a:p>
        </p:txBody>
      </p:sp>
      <p:sp>
        <p:nvSpPr>
          <p:cNvPr id="7" name="object 23">
            <a:extLst>
              <a:ext uri="{FF2B5EF4-FFF2-40B4-BE49-F238E27FC236}">
                <a16:creationId xmlns:a16="http://schemas.microsoft.com/office/drawing/2014/main" id="{520A0DB2-8F29-C56F-4626-28439AF4E58F}"/>
              </a:ext>
            </a:extLst>
          </p:cNvPr>
          <p:cNvSpPr txBox="1"/>
          <p:nvPr/>
        </p:nvSpPr>
        <p:spPr>
          <a:xfrm>
            <a:off x="8694416" y="3485637"/>
            <a:ext cx="3113456" cy="191728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68468" marR="2945" indent="-61474" algn="ctr">
              <a:spcBef>
                <a:spcPts val="55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</a:rPr>
              <a:t>Exemplo – Tela do serviço 360</a:t>
            </a:r>
            <a:endParaRPr sz="1200" b="1" i="1" dirty="0">
              <a:solidFill>
                <a:srgbClr val="17253C"/>
              </a:solidFill>
              <a:latin typeface="Inter"/>
            </a:endParaRPr>
          </a:p>
        </p:txBody>
      </p:sp>
      <p:sp>
        <p:nvSpPr>
          <p:cNvPr id="8" name="object 23">
            <a:extLst>
              <a:ext uri="{FF2B5EF4-FFF2-40B4-BE49-F238E27FC236}">
                <a16:creationId xmlns:a16="http://schemas.microsoft.com/office/drawing/2014/main" id="{7E075A21-4934-D5F4-C8B5-934E3F86AB98}"/>
              </a:ext>
            </a:extLst>
          </p:cNvPr>
          <p:cNvSpPr txBox="1"/>
          <p:nvPr/>
        </p:nvSpPr>
        <p:spPr>
          <a:xfrm>
            <a:off x="8748407" y="6053021"/>
            <a:ext cx="3113456" cy="191728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68468" marR="2945" indent="-61474" algn="ctr">
              <a:spcBef>
                <a:spcPts val="55"/>
              </a:spcBef>
            </a:pPr>
            <a:r>
              <a:rPr lang="pt-BR" sz="1200" b="1" dirty="0">
                <a:solidFill>
                  <a:srgbClr val="17253C"/>
                </a:solidFill>
                <a:latin typeface="Inter"/>
              </a:rPr>
              <a:t>Exemplo – Tela do serviço Focus</a:t>
            </a:r>
            <a:endParaRPr sz="1200" b="1" i="1" dirty="0">
              <a:solidFill>
                <a:srgbClr val="17253C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386956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4" descr="Imagem preta e branca de relógio ao fundo&#10;&#10;Descrição gerada automaticamente com confiança baixa">
            <a:extLst>
              <a:ext uri="{FF2B5EF4-FFF2-40B4-BE49-F238E27FC236}">
                <a16:creationId xmlns:a16="http://schemas.microsoft.com/office/drawing/2014/main" id="{3763A2BE-2F35-37C6-0CD8-D4B6A5DF0B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3852" y="-228241"/>
            <a:ext cx="2358804" cy="23140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3ABAAF-CDAB-42FA-5B70-B45AF9B925A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21" y="357489"/>
            <a:ext cx="587948" cy="58578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4240263-F5FE-1651-3C12-1B0D88F84870}"/>
              </a:ext>
            </a:extLst>
          </p:cNvPr>
          <p:cNvSpPr/>
          <p:nvPr/>
        </p:nvSpPr>
        <p:spPr>
          <a:xfrm rot="10800000">
            <a:off x="1343055" y="5929193"/>
            <a:ext cx="669852" cy="926574"/>
          </a:xfrm>
          <a:prstGeom prst="roundRect">
            <a:avLst>
              <a:gd name="adj" fmla="val 7384"/>
            </a:avLst>
          </a:prstGeom>
          <a:solidFill>
            <a:srgbClr val="385581">
              <a:alpha val="1523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A82714E-AEF5-8691-A297-33F74F37AF5C}"/>
              </a:ext>
            </a:extLst>
          </p:cNvPr>
          <p:cNvSpPr/>
          <p:nvPr/>
        </p:nvSpPr>
        <p:spPr>
          <a:xfrm rot="10800000">
            <a:off x="673820" y="5656581"/>
            <a:ext cx="669852" cy="1199187"/>
          </a:xfrm>
          <a:prstGeom prst="roundRect">
            <a:avLst>
              <a:gd name="adj" fmla="val 7384"/>
            </a:avLst>
          </a:prstGeom>
          <a:solidFill>
            <a:srgbClr val="38558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E9F8C8-D238-85CF-1B58-6D93CBF0EE67}"/>
              </a:ext>
            </a:extLst>
          </p:cNvPr>
          <p:cNvSpPr/>
          <p:nvPr/>
        </p:nvSpPr>
        <p:spPr>
          <a:xfrm rot="10800000">
            <a:off x="3969" y="5377632"/>
            <a:ext cx="669852" cy="1478136"/>
          </a:xfrm>
          <a:prstGeom prst="roundRect">
            <a:avLst>
              <a:gd name="adj" fmla="val 7384"/>
            </a:avLst>
          </a:prstGeom>
          <a:solidFill>
            <a:srgbClr val="385581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8DBE5A8F-EC70-6508-8C7B-FA124305CD94}"/>
              </a:ext>
            </a:extLst>
          </p:cNvPr>
          <p:cNvSpPr txBox="1">
            <a:spLocks/>
          </p:cNvSpPr>
          <p:nvPr/>
        </p:nvSpPr>
        <p:spPr>
          <a:xfrm>
            <a:off x="1276906" y="51025"/>
            <a:ext cx="320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nter" panose="02000503000000020004"/>
                <a:ea typeface="+mj-ea"/>
                <a:cs typeface="+mj-cs"/>
              </a:rPr>
              <a:t>Estrutura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nter" panose="02000503000000020004"/>
                <a:ea typeface="+mj-ea"/>
                <a:cs typeface="+mj-cs"/>
              </a:rPr>
              <a:t> </a:t>
            </a:r>
          </a:p>
        </p:txBody>
      </p:sp>
      <p:cxnSp>
        <p:nvCxnSpPr>
          <p:cNvPr id="22" name="Straight Connector 5">
            <a:extLst>
              <a:ext uri="{FF2B5EF4-FFF2-40B4-BE49-F238E27FC236}">
                <a16:creationId xmlns:a16="http://schemas.microsoft.com/office/drawing/2014/main" id="{2987FADC-42D6-4750-F742-1C3A07C8AF13}"/>
              </a:ext>
            </a:extLst>
          </p:cNvPr>
          <p:cNvCxnSpPr>
            <a:cxnSpLocks/>
          </p:cNvCxnSpPr>
          <p:nvPr/>
        </p:nvCxnSpPr>
        <p:spPr>
          <a:xfrm>
            <a:off x="4585420" y="1629075"/>
            <a:ext cx="0" cy="3599849"/>
          </a:xfrm>
          <a:prstGeom prst="line">
            <a:avLst/>
          </a:prstGeom>
          <a:noFill/>
          <a:ln w="6350" cap="flat" cmpd="sng" algn="ctr">
            <a:solidFill>
              <a:srgbClr val="C05D76"/>
            </a:solidFill>
            <a:prstDash val="solid"/>
            <a:miter lim="800000"/>
          </a:ln>
          <a:effectLst/>
        </p:spPr>
      </p:cxnSp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9B8CFF88-8507-C7FB-ABB7-5EDEB065C6AD}"/>
              </a:ext>
            </a:extLst>
          </p:cNvPr>
          <p:cNvSpPr txBox="1">
            <a:spLocks/>
          </p:cNvSpPr>
          <p:nvPr/>
        </p:nvSpPr>
        <p:spPr>
          <a:xfrm>
            <a:off x="11611199" y="6506121"/>
            <a:ext cx="356988" cy="22620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6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50CCD-BA9F-45B6-BC4D-C917FF01DFF6}" type="slidenum">
              <a:rPr kumimoji="0" lang="pt-BR" sz="1198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L Sans Text Medium" panose="02010603030407020203"/>
                <a:ea typeface="+mn-ea"/>
                <a:cs typeface="+mn-cs"/>
              </a:rPr>
              <a:pPr marL="0" marR="0" lvl="0" indent="0" algn="ctr" defTabSz="4565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L Sans Text Medium" panose="02010603030407020203"/>
              <a:ea typeface="+mn-ea"/>
              <a:cs typeface="+mn-cs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DA934092-330C-7AC8-D9B2-29716AC6C375}"/>
              </a:ext>
            </a:extLst>
          </p:cNvPr>
          <p:cNvSpPr txBox="1"/>
          <p:nvPr/>
        </p:nvSpPr>
        <p:spPr>
          <a:xfrm>
            <a:off x="5184762" y="1874728"/>
            <a:ext cx="6856442" cy="31085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Nossas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novas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soluções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Visão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do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serviço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Caliber 360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Visão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do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serviço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Caliber Focus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Sobre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a Caliber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62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AC79D52-F4D1-394D-FD03-86985C850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kern="0" dirty="0">
                <a:solidFill>
                  <a:srgbClr val="14263E"/>
                </a:solidFill>
                <a:latin typeface="Inter" panose="02000503000000020004" pitchFamily="2" charset="0"/>
              </a:rPr>
              <a:t>Entendendo mais sobre o serviço </a:t>
            </a:r>
            <a:r>
              <a:rPr lang="pt-BR" sz="2800" b="1" kern="0" dirty="0">
                <a:solidFill>
                  <a:srgbClr val="C05D76"/>
                </a:solidFill>
                <a:latin typeface="Inter" panose="02000503000000020004" pitchFamily="2" charset="0"/>
              </a:rPr>
              <a:t>Caliber 360</a:t>
            </a:r>
            <a:endParaRPr lang="pt-BR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45">
            <a:extLst>
              <a:ext uri="{FF2B5EF4-FFF2-40B4-BE49-F238E27FC236}">
                <a16:creationId xmlns:a16="http://schemas.microsoft.com/office/drawing/2014/main" id="{57968D82-185C-A156-BC5C-1CC8A1FAD8DF}"/>
              </a:ext>
            </a:extLst>
          </p:cNvPr>
          <p:cNvSpPr/>
          <p:nvPr/>
        </p:nvSpPr>
        <p:spPr>
          <a:xfrm>
            <a:off x="2573375" y="1643814"/>
            <a:ext cx="7939453" cy="4427507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sp>
        <p:nvSpPr>
          <p:cNvPr id="54" name="object 4">
            <a:extLst>
              <a:ext uri="{FF2B5EF4-FFF2-40B4-BE49-F238E27FC236}">
                <a16:creationId xmlns:a16="http://schemas.microsoft.com/office/drawing/2014/main" id="{C05AA30C-142E-3BDF-46F4-5489D4A4B7BF}"/>
              </a:ext>
            </a:extLst>
          </p:cNvPr>
          <p:cNvSpPr/>
          <p:nvPr/>
        </p:nvSpPr>
        <p:spPr>
          <a:xfrm flipV="1">
            <a:off x="5892939" y="3220310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56" name="object 6">
            <a:extLst>
              <a:ext uri="{FF2B5EF4-FFF2-40B4-BE49-F238E27FC236}">
                <a16:creationId xmlns:a16="http://schemas.microsoft.com/office/drawing/2014/main" id="{92CA0613-9C3F-6D09-09BB-F8661EA2F558}"/>
              </a:ext>
            </a:extLst>
          </p:cNvPr>
          <p:cNvSpPr/>
          <p:nvPr/>
        </p:nvSpPr>
        <p:spPr>
          <a:xfrm>
            <a:off x="5892939" y="4057803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58" name="object 8">
            <a:extLst>
              <a:ext uri="{FF2B5EF4-FFF2-40B4-BE49-F238E27FC236}">
                <a16:creationId xmlns:a16="http://schemas.microsoft.com/office/drawing/2014/main" id="{DD3F2935-B551-0875-1B35-70168C2006B6}"/>
              </a:ext>
            </a:extLst>
          </p:cNvPr>
          <p:cNvSpPr/>
          <p:nvPr/>
        </p:nvSpPr>
        <p:spPr>
          <a:xfrm>
            <a:off x="5892939" y="4637098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60" name="object 10">
            <a:extLst>
              <a:ext uri="{FF2B5EF4-FFF2-40B4-BE49-F238E27FC236}">
                <a16:creationId xmlns:a16="http://schemas.microsoft.com/office/drawing/2014/main" id="{5B7B0109-7C5D-8A06-751B-6124FF71B212}"/>
              </a:ext>
            </a:extLst>
          </p:cNvPr>
          <p:cNvSpPr/>
          <p:nvPr/>
        </p:nvSpPr>
        <p:spPr>
          <a:xfrm>
            <a:off x="5892939" y="5216393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62" name="object 12">
            <a:extLst>
              <a:ext uri="{FF2B5EF4-FFF2-40B4-BE49-F238E27FC236}">
                <a16:creationId xmlns:a16="http://schemas.microsoft.com/office/drawing/2014/main" id="{FD78D574-D388-CC96-99A2-84E5BC3A3261}"/>
              </a:ext>
            </a:extLst>
          </p:cNvPr>
          <p:cNvSpPr/>
          <p:nvPr/>
        </p:nvSpPr>
        <p:spPr>
          <a:xfrm>
            <a:off x="5892939" y="5795688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64" name="object 18">
            <a:extLst>
              <a:ext uri="{FF2B5EF4-FFF2-40B4-BE49-F238E27FC236}">
                <a16:creationId xmlns:a16="http://schemas.microsoft.com/office/drawing/2014/main" id="{0663DF70-DEE9-4182-8EB6-1B0BB86863EE}"/>
              </a:ext>
            </a:extLst>
          </p:cNvPr>
          <p:cNvSpPr/>
          <p:nvPr/>
        </p:nvSpPr>
        <p:spPr>
          <a:xfrm>
            <a:off x="5892939" y="2686732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66" name="object 22">
            <a:extLst>
              <a:ext uri="{FF2B5EF4-FFF2-40B4-BE49-F238E27FC236}">
                <a16:creationId xmlns:a16="http://schemas.microsoft.com/office/drawing/2014/main" id="{3991D7CB-CE5F-9663-DBDB-4E5E952F1777}"/>
              </a:ext>
            </a:extLst>
          </p:cNvPr>
          <p:cNvSpPr txBox="1"/>
          <p:nvPr/>
        </p:nvSpPr>
        <p:spPr>
          <a:xfrm>
            <a:off x="1637348" y="2679971"/>
            <a:ext cx="1909920" cy="377510"/>
          </a:xfrm>
          <a:prstGeom prst="rect">
            <a:avLst/>
          </a:prstGeom>
        </p:spPr>
        <p:txBody>
          <a:bodyPr vert="horz" wrap="square" lIns="0" tIns="8099" rIns="0" bIns="0" rtlCol="0">
            <a:spAutoFit/>
          </a:bodyPr>
          <a:lstStyle/>
          <a:p>
            <a:pPr marL="7362" algn="ctr">
              <a:spcBef>
                <a:spcPts val="64"/>
              </a:spcBef>
            </a:pPr>
            <a:r>
              <a:rPr sz="2400" b="1" dirty="0">
                <a:solidFill>
                  <a:srgbClr val="C05D76"/>
                </a:solidFill>
                <a:highlight>
                  <a:srgbClr val="F6F7F2"/>
                </a:highlight>
                <a:latin typeface="Inter"/>
                <a:cs typeface="Inter"/>
              </a:rPr>
              <a:t>Caliber</a:t>
            </a:r>
            <a:r>
              <a:rPr sz="2400" b="1" spc="17" dirty="0">
                <a:solidFill>
                  <a:srgbClr val="C05D76"/>
                </a:solidFill>
                <a:highlight>
                  <a:srgbClr val="F6F7F2"/>
                </a:highlight>
                <a:latin typeface="Inter"/>
                <a:cs typeface="Inter"/>
              </a:rPr>
              <a:t> </a:t>
            </a:r>
            <a:r>
              <a:rPr sz="2400" b="1" spc="-14" dirty="0">
                <a:solidFill>
                  <a:srgbClr val="C05D76"/>
                </a:solidFill>
                <a:highlight>
                  <a:srgbClr val="F6F7F2"/>
                </a:highlight>
                <a:latin typeface="Inter"/>
                <a:cs typeface="Inter"/>
              </a:rPr>
              <a:t>360</a:t>
            </a:r>
            <a:endParaRPr sz="2400" b="1" dirty="0">
              <a:solidFill>
                <a:srgbClr val="C05D76"/>
              </a:solidFill>
              <a:highlight>
                <a:srgbClr val="F6F7F2"/>
              </a:highlight>
              <a:latin typeface="Inter"/>
              <a:cs typeface="Inter"/>
            </a:endParaRPr>
          </a:p>
        </p:txBody>
      </p:sp>
      <p:sp>
        <p:nvSpPr>
          <p:cNvPr id="67" name="object 23">
            <a:extLst>
              <a:ext uri="{FF2B5EF4-FFF2-40B4-BE49-F238E27FC236}">
                <a16:creationId xmlns:a16="http://schemas.microsoft.com/office/drawing/2014/main" id="{7298A441-69E0-AA1B-F377-ACB58EA57611}"/>
              </a:ext>
            </a:extLst>
          </p:cNvPr>
          <p:cNvSpPr txBox="1"/>
          <p:nvPr/>
        </p:nvSpPr>
        <p:spPr>
          <a:xfrm>
            <a:off x="6033281" y="2260327"/>
            <a:ext cx="3703573" cy="222506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68468" marR="2945" indent="-61474" algn="ctr">
              <a:spcBef>
                <a:spcPts val="55"/>
              </a:spcBef>
            </a:pPr>
            <a:r>
              <a:rPr lang="pt-BR" sz="1400" b="1" dirty="0">
                <a:solidFill>
                  <a:srgbClr val="17253C"/>
                </a:solidFill>
                <a:latin typeface="Inter"/>
              </a:rPr>
              <a:t>Entender o seu universo de </a:t>
            </a:r>
            <a:r>
              <a:rPr lang="pt-BR" sz="1400" b="1" i="1" dirty="0">
                <a:solidFill>
                  <a:srgbClr val="17253C"/>
                </a:solidFill>
                <a:latin typeface="Inter"/>
              </a:rPr>
              <a:t>stakeholders</a:t>
            </a:r>
            <a:endParaRPr sz="1400" b="1" i="1" dirty="0">
              <a:solidFill>
                <a:srgbClr val="17253C"/>
              </a:solidFill>
              <a:latin typeface="Inter"/>
            </a:endParaRPr>
          </a:p>
        </p:txBody>
      </p:sp>
      <p:sp>
        <p:nvSpPr>
          <p:cNvPr id="69" name="object 25">
            <a:extLst>
              <a:ext uri="{FF2B5EF4-FFF2-40B4-BE49-F238E27FC236}">
                <a16:creationId xmlns:a16="http://schemas.microsoft.com/office/drawing/2014/main" id="{6CEAFF7D-7677-C73B-9AB9-38E5E9403F6E}"/>
              </a:ext>
            </a:extLst>
          </p:cNvPr>
          <p:cNvSpPr txBox="1"/>
          <p:nvPr/>
        </p:nvSpPr>
        <p:spPr>
          <a:xfrm>
            <a:off x="3812699" y="2183045"/>
            <a:ext cx="1822388" cy="285920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b="1" dirty="0">
                <a:solidFill>
                  <a:srgbClr val="17253C"/>
                </a:solidFill>
                <a:latin typeface="Inter"/>
                <a:cs typeface="Inter"/>
              </a:rPr>
              <a:t>Propósito principal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71" name="object 26">
            <a:extLst>
              <a:ext uri="{FF2B5EF4-FFF2-40B4-BE49-F238E27FC236}">
                <a16:creationId xmlns:a16="http://schemas.microsoft.com/office/drawing/2014/main" id="{5760C446-6541-5067-17CC-F8EB5BD4BB4C}"/>
              </a:ext>
            </a:extLst>
          </p:cNvPr>
          <p:cNvSpPr txBox="1"/>
          <p:nvPr/>
        </p:nvSpPr>
        <p:spPr>
          <a:xfrm>
            <a:off x="6116862" y="2880385"/>
            <a:ext cx="3536411" cy="224365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400" b="1" dirty="0">
                <a:solidFill>
                  <a:srgbClr val="17253C"/>
                </a:solidFill>
                <a:latin typeface="Inter"/>
                <a:cs typeface="Inter"/>
              </a:rPr>
              <a:t>Sociedade em geral e partes interessadas</a:t>
            </a:r>
            <a:endParaRPr sz="1400" b="1" dirty="0">
              <a:latin typeface="Inter"/>
              <a:cs typeface="Inter"/>
            </a:endParaRPr>
          </a:p>
        </p:txBody>
      </p:sp>
      <p:sp>
        <p:nvSpPr>
          <p:cNvPr id="73" name="object 28">
            <a:extLst>
              <a:ext uri="{FF2B5EF4-FFF2-40B4-BE49-F238E27FC236}">
                <a16:creationId xmlns:a16="http://schemas.microsoft.com/office/drawing/2014/main" id="{41911A37-6AEC-DE6C-61EC-5BC40CB4081E}"/>
              </a:ext>
            </a:extLst>
          </p:cNvPr>
          <p:cNvSpPr txBox="1"/>
          <p:nvPr/>
        </p:nvSpPr>
        <p:spPr>
          <a:xfrm>
            <a:off x="4381184" y="2868581"/>
            <a:ext cx="724673" cy="285920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b="1" spc="-6" dirty="0">
                <a:solidFill>
                  <a:srgbClr val="17253C"/>
                </a:solidFill>
                <a:latin typeface="Inter"/>
                <a:cs typeface="Inter"/>
              </a:rPr>
              <a:t>Target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74" name="object 29">
            <a:extLst>
              <a:ext uri="{FF2B5EF4-FFF2-40B4-BE49-F238E27FC236}">
                <a16:creationId xmlns:a16="http://schemas.microsoft.com/office/drawing/2014/main" id="{DACB67FD-DA16-DD2C-77E9-D706803DF303}"/>
              </a:ext>
            </a:extLst>
          </p:cNvPr>
          <p:cNvSpPr txBox="1"/>
          <p:nvPr/>
        </p:nvSpPr>
        <p:spPr>
          <a:xfrm>
            <a:off x="6116862" y="3461375"/>
            <a:ext cx="3536411" cy="437949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7362" marR="2945" indent="23927" algn="ctr">
              <a:spcBef>
                <a:spcPts val="55"/>
              </a:spcBef>
            </a:pPr>
            <a:r>
              <a:rPr lang="pt-BR" sz="1400" b="1" dirty="0">
                <a:solidFill>
                  <a:srgbClr val="17253C"/>
                </a:solidFill>
                <a:latin typeface="Inter"/>
                <a:cs typeface="Inter"/>
              </a:rPr>
              <a:t>Com base na sua familiaridade com as organizações do estudo</a:t>
            </a:r>
            <a:endParaRPr sz="1400" b="1" dirty="0">
              <a:latin typeface="Inter"/>
              <a:cs typeface="Inter"/>
            </a:endParaRPr>
          </a:p>
        </p:txBody>
      </p:sp>
      <p:sp>
        <p:nvSpPr>
          <p:cNvPr id="76" name="object 31">
            <a:extLst>
              <a:ext uri="{FF2B5EF4-FFF2-40B4-BE49-F238E27FC236}">
                <a16:creationId xmlns:a16="http://schemas.microsoft.com/office/drawing/2014/main" id="{1C38A3E5-85CC-D25D-A182-C50C38E18484}"/>
              </a:ext>
            </a:extLst>
          </p:cNvPr>
          <p:cNvSpPr txBox="1"/>
          <p:nvPr/>
        </p:nvSpPr>
        <p:spPr>
          <a:xfrm>
            <a:off x="3871464" y="3418439"/>
            <a:ext cx="1708917" cy="561060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173380" marR="2945" indent="-166385" algn="ctr">
              <a:spcBef>
                <a:spcPts val="55"/>
              </a:spcBef>
            </a:pPr>
            <a:r>
              <a:rPr lang="pt-BR" b="1" spc="-6" dirty="0">
                <a:solidFill>
                  <a:srgbClr val="17253C"/>
                </a:solidFill>
                <a:latin typeface="Inter"/>
                <a:cs typeface="Inter"/>
              </a:rPr>
              <a:t>Seleção de respondentes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77" name="object 32">
            <a:extLst>
              <a:ext uri="{FF2B5EF4-FFF2-40B4-BE49-F238E27FC236}">
                <a16:creationId xmlns:a16="http://schemas.microsoft.com/office/drawing/2014/main" id="{3CFEE92C-9F8F-6DCA-B26B-632118854230}"/>
              </a:ext>
            </a:extLst>
          </p:cNvPr>
          <p:cNvSpPr txBox="1"/>
          <p:nvPr/>
        </p:nvSpPr>
        <p:spPr>
          <a:xfrm>
            <a:off x="6106121" y="4256467"/>
            <a:ext cx="3557893" cy="224365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400" b="1" dirty="0">
                <a:solidFill>
                  <a:srgbClr val="17253C"/>
                </a:solidFill>
                <a:latin typeface="Inter"/>
                <a:cs typeface="Inter"/>
              </a:rPr>
              <a:t>Familiaridade, Percepções, Comportamento</a:t>
            </a:r>
            <a:endParaRPr sz="1400" b="1" dirty="0">
              <a:latin typeface="Inter"/>
              <a:cs typeface="Inter"/>
            </a:endParaRPr>
          </a:p>
        </p:txBody>
      </p:sp>
      <p:sp>
        <p:nvSpPr>
          <p:cNvPr id="79" name="object 34">
            <a:extLst>
              <a:ext uri="{FF2B5EF4-FFF2-40B4-BE49-F238E27FC236}">
                <a16:creationId xmlns:a16="http://schemas.microsoft.com/office/drawing/2014/main" id="{3660E55F-685C-852C-CEC7-DBE48B9A781F}"/>
              </a:ext>
            </a:extLst>
          </p:cNvPr>
          <p:cNvSpPr txBox="1"/>
          <p:nvPr/>
        </p:nvSpPr>
        <p:spPr>
          <a:xfrm>
            <a:off x="3812700" y="4239650"/>
            <a:ext cx="1822386" cy="285920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b="1" spc="-6" dirty="0">
                <a:solidFill>
                  <a:srgbClr val="17253C"/>
                </a:solidFill>
                <a:latin typeface="Inter"/>
                <a:cs typeface="Inter"/>
              </a:rPr>
              <a:t>Métricas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80" name="object 35">
            <a:extLst>
              <a:ext uri="{FF2B5EF4-FFF2-40B4-BE49-F238E27FC236}">
                <a16:creationId xmlns:a16="http://schemas.microsoft.com/office/drawing/2014/main" id="{47033075-500F-1A91-9FC6-9736114DCAC1}"/>
              </a:ext>
            </a:extLst>
          </p:cNvPr>
          <p:cNvSpPr txBox="1"/>
          <p:nvPr/>
        </p:nvSpPr>
        <p:spPr>
          <a:xfrm>
            <a:off x="6061627" y="4813304"/>
            <a:ext cx="3646880" cy="224365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400" b="1" dirty="0">
                <a:solidFill>
                  <a:srgbClr val="17253C"/>
                </a:solidFill>
                <a:latin typeface="Inter"/>
                <a:cs typeface="Inter"/>
              </a:rPr>
              <a:t>Monitoramento contínuo (em tempo real)</a:t>
            </a:r>
            <a:endParaRPr sz="1400" b="1" dirty="0">
              <a:latin typeface="Inter"/>
              <a:cs typeface="Inter"/>
            </a:endParaRPr>
          </a:p>
        </p:txBody>
      </p:sp>
      <p:sp>
        <p:nvSpPr>
          <p:cNvPr id="81" name="object 37">
            <a:extLst>
              <a:ext uri="{FF2B5EF4-FFF2-40B4-BE49-F238E27FC236}">
                <a16:creationId xmlns:a16="http://schemas.microsoft.com/office/drawing/2014/main" id="{719EFD5A-8825-7EAE-35A9-84520AA77ED5}"/>
              </a:ext>
            </a:extLst>
          </p:cNvPr>
          <p:cNvSpPr txBox="1"/>
          <p:nvPr/>
        </p:nvSpPr>
        <p:spPr>
          <a:xfrm>
            <a:off x="3812699" y="4818946"/>
            <a:ext cx="1822388" cy="285920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b="1" spc="-6" dirty="0">
                <a:solidFill>
                  <a:srgbClr val="17253C"/>
                </a:solidFill>
                <a:latin typeface="Inter"/>
                <a:cs typeface="Inter"/>
              </a:rPr>
              <a:t>Frequência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82" name="object 38">
            <a:extLst>
              <a:ext uri="{FF2B5EF4-FFF2-40B4-BE49-F238E27FC236}">
                <a16:creationId xmlns:a16="http://schemas.microsoft.com/office/drawing/2014/main" id="{22A5DB41-9805-DA26-1A69-AB40505BB745}"/>
              </a:ext>
            </a:extLst>
          </p:cNvPr>
          <p:cNvSpPr txBox="1"/>
          <p:nvPr/>
        </p:nvSpPr>
        <p:spPr>
          <a:xfrm>
            <a:off x="6322297" y="5398239"/>
            <a:ext cx="3125540" cy="224365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sz="1400" b="1" dirty="0">
                <a:solidFill>
                  <a:srgbClr val="17253C"/>
                </a:solidFill>
                <a:latin typeface="Inter"/>
                <a:cs typeface="Inter"/>
              </a:rPr>
              <a:t>Global, regional e local</a:t>
            </a:r>
            <a:endParaRPr sz="1400" b="1" dirty="0">
              <a:latin typeface="Inter"/>
              <a:cs typeface="Inter"/>
            </a:endParaRPr>
          </a:p>
        </p:txBody>
      </p:sp>
      <p:sp>
        <p:nvSpPr>
          <p:cNvPr id="84" name="object 40">
            <a:extLst>
              <a:ext uri="{FF2B5EF4-FFF2-40B4-BE49-F238E27FC236}">
                <a16:creationId xmlns:a16="http://schemas.microsoft.com/office/drawing/2014/main" id="{D006F2DD-53AF-A788-E379-CE2C4231A1AB}"/>
              </a:ext>
            </a:extLst>
          </p:cNvPr>
          <p:cNvSpPr txBox="1"/>
          <p:nvPr/>
        </p:nvSpPr>
        <p:spPr>
          <a:xfrm>
            <a:off x="3812700" y="5398239"/>
            <a:ext cx="1822387" cy="285920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b="1" spc="-6" dirty="0">
                <a:solidFill>
                  <a:srgbClr val="17253C"/>
                </a:solidFill>
                <a:latin typeface="Inter"/>
                <a:cs typeface="Inter"/>
              </a:rPr>
              <a:t>Cobertura</a:t>
            </a:r>
            <a:endParaRPr b="1" dirty="0">
              <a:latin typeface="Inter"/>
              <a:cs typeface="Inter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498952-13CD-29F8-3067-3D04C5791C76}"/>
              </a:ext>
            </a:extLst>
          </p:cNvPr>
          <p:cNvGrpSpPr/>
          <p:nvPr/>
        </p:nvGrpSpPr>
        <p:grpSpPr>
          <a:xfrm>
            <a:off x="1679172" y="3326168"/>
            <a:ext cx="1740601" cy="1740601"/>
            <a:chOff x="4886833" y="1421193"/>
            <a:chExt cx="989155" cy="989155"/>
          </a:xfrm>
        </p:grpSpPr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F3792A95-80D7-F3FE-1779-ACA08210DA3E}"/>
                </a:ext>
              </a:extLst>
            </p:cNvPr>
            <p:cNvSpPr/>
            <p:nvPr/>
          </p:nvSpPr>
          <p:spPr>
            <a:xfrm>
              <a:off x="4886833" y="1421193"/>
              <a:ext cx="989155" cy="989155"/>
            </a:xfrm>
            <a:custGeom>
              <a:avLst/>
              <a:gdLst/>
              <a:ahLst/>
              <a:cxnLst/>
              <a:rect l="l" t="t" r="r" b="b"/>
              <a:pathLst>
                <a:path w="960120" h="960120">
                  <a:moveTo>
                    <a:pt x="479749" y="959498"/>
                  </a:moveTo>
                  <a:lnTo>
                    <a:pt x="430697" y="957021"/>
                  </a:lnTo>
                  <a:lnTo>
                    <a:pt x="383062" y="949751"/>
                  </a:lnTo>
                  <a:lnTo>
                    <a:pt x="337086" y="937929"/>
                  </a:lnTo>
                  <a:lnTo>
                    <a:pt x="293009" y="921796"/>
                  </a:lnTo>
                  <a:lnTo>
                    <a:pt x="251072" y="901594"/>
                  </a:lnTo>
                  <a:lnTo>
                    <a:pt x="211516" y="877564"/>
                  </a:lnTo>
                  <a:lnTo>
                    <a:pt x="174584" y="849946"/>
                  </a:lnTo>
                  <a:lnTo>
                    <a:pt x="140515" y="818982"/>
                  </a:lnTo>
                  <a:lnTo>
                    <a:pt x="109551" y="784913"/>
                  </a:lnTo>
                  <a:lnTo>
                    <a:pt x="81933" y="747981"/>
                  </a:lnTo>
                  <a:lnTo>
                    <a:pt x="57903" y="708425"/>
                  </a:lnTo>
                  <a:lnTo>
                    <a:pt x="37701" y="666488"/>
                  </a:lnTo>
                  <a:lnTo>
                    <a:pt x="21568" y="622411"/>
                  </a:lnTo>
                  <a:lnTo>
                    <a:pt x="9746" y="576435"/>
                  </a:lnTo>
                  <a:lnTo>
                    <a:pt x="2476" y="528800"/>
                  </a:lnTo>
                  <a:lnTo>
                    <a:pt x="0" y="479749"/>
                  </a:lnTo>
                  <a:lnTo>
                    <a:pt x="2476" y="430697"/>
                  </a:lnTo>
                  <a:lnTo>
                    <a:pt x="9746" y="383062"/>
                  </a:lnTo>
                  <a:lnTo>
                    <a:pt x="21568" y="337086"/>
                  </a:lnTo>
                  <a:lnTo>
                    <a:pt x="37701" y="293009"/>
                  </a:lnTo>
                  <a:lnTo>
                    <a:pt x="57903" y="251072"/>
                  </a:lnTo>
                  <a:lnTo>
                    <a:pt x="81933" y="211516"/>
                  </a:lnTo>
                  <a:lnTo>
                    <a:pt x="109551" y="174584"/>
                  </a:lnTo>
                  <a:lnTo>
                    <a:pt x="140515" y="140515"/>
                  </a:lnTo>
                  <a:lnTo>
                    <a:pt x="174584" y="109551"/>
                  </a:lnTo>
                  <a:lnTo>
                    <a:pt x="211516" y="81933"/>
                  </a:lnTo>
                  <a:lnTo>
                    <a:pt x="251072" y="57903"/>
                  </a:lnTo>
                  <a:lnTo>
                    <a:pt x="293009" y="37701"/>
                  </a:lnTo>
                  <a:lnTo>
                    <a:pt x="337086" y="21568"/>
                  </a:lnTo>
                  <a:lnTo>
                    <a:pt x="383062" y="9746"/>
                  </a:lnTo>
                  <a:lnTo>
                    <a:pt x="430697" y="2476"/>
                  </a:lnTo>
                  <a:lnTo>
                    <a:pt x="479749" y="0"/>
                  </a:lnTo>
                  <a:lnTo>
                    <a:pt x="528800" y="2476"/>
                  </a:lnTo>
                  <a:lnTo>
                    <a:pt x="576435" y="9746"/>
                  </a:lnTo>
                  <a:lnTo>
                    <a:pt x="622411" y="21568"/>
                  </a:lnTo>
                  <a:lnTo>
                    <a:pt x="666488" y="37701"/>
                  </a:lnTo>
                  <a:lnTo>
                    <a:pt x="708425" y="57903"/>
                  </a:lnTo>
                  <a:lnTo>
                    <a:pt x="747981" y="81933"/>
                  </a:lnTo>
                  <a:lnTo>
                    <a:pt x="784913" y="109551"/>
                  </a:lnTo>
                  <a:lnTo>
                    <a:pt x="818982" y="140515"/>
                  </a:lnTo>
                  <a:lnTo>
                    <a:pt x="849946" y="174584"/>
                  </a:lnTo>
                  <a:lnTo>
                    <a:pt x="877564" y="211516"/>
                  </a:lnTo>
                  <a:lnTo>
                    <a:pt x="901594" y="251072"/>
                  </a:lnTo>
                  <a:lnTo>
                    <a:pt x="921796" y="293009"/>
                  </a:lnTo>
                  <a:lnTo>
                    <a:pt x="937929" y="337086"/>
                  </a:lnTo>
                  <a:lnTo>
                    <a:pt x="949751" y="383062"/>
                  </a:lnTo>
                  <a:lnTo>
                    <a:pt x="957021" y="430697"/>
                  </a:lnTo>
                  <a:lnTo>
                    <a:pt x="959498" y="479749"/>
                  </a:lnTo>
                  <a:lnTo>
                    <a:pt x="957021" y="528800"/>
                  </a:lnTo>
                  <a:lnTo>
                    <a:pt x="949751" y="576435"/>
                  </a:lnTo>
                  <a:lnTo>
                    <a:pt x="937929" y="622411"/>
                  </a:lnTo>
                  <a:lnTo>
                    <a:pt x="921796" y="666488"/>
                  </a:lnTo>
                  <a:lnTo>
                    <a:pt x="901594" y="708425"/>
                  </a:lnTo>
                  <a:lnTo>
                    <a:pt x="877564" y="747981"/>
                  </a:lnTo>
                  <a:lnTo>
                    <a:pt x="849946" y="784913"/>
                  </a:lnTo>
                  <a:lnTo>
                    <a:pt x="818982" y="818982"/>
                  </a:lnTo>
                  <a:lnTo>
                    <a:pt x="784913" y="849946"/>
                  </a:lnTo>
                  <a:lnTo>
                    <a:pt x="747981" y="877564"/>
                  </a:lnTo>
                  <a:lnTo>
                    <a:pt x="708425" y="901594"/>
                  </a:lnTo>
                  <a:lnTo>
                    <a:pt x="666488" y="921796"/>
                  </a:lnTo>
                  <a:lnTo>
                    <a:pt x="622411" y="937929"/>
                  </a:lnTo>
                  <a:lnTo>
                    <a:pt x="576435" y="949751"/>
                  </a:lnTo>
                  <a:lnTo>
                    <a:pt x="528800" y="957021"/>
                  </a:lnTo>
                  <a:lnTo>
                    <a:pt x="479749" y="959498"/>
                  </a:lnTo>
                  <a:close/>
                </a:path>
              </a:pathLst>
            </a:custGeom>
            <a:solidFill>
              <a:srgbClr val="FEFEFE"/>
            </a:solidFill>
            <a:effectLst>
              <a:outerShdw blurRad="50800" dist="38100" dir="5400000" algn="t" rotWithShape="0">
                <a:srgbClr val="18263C">
                  <a:alpha val="40000"/>
                </a:srgbClr>
              </a:outerShdw>
            </a:effectLst>
          </p:spPr>
          <p:txBody>
            <a:bodyPr wrap="square" lIns="0" tIns="0" rIns="0" bIns="0" rtlCol="0"/>
            <a:lstStyle/>
            <a:p>
              <a:endParaRPr sz="1043" dirty="0"/>
            </a:p>
          </p:txBody>
        </p:sp>
        <p:pic>
          <p:nvPicPr>
            <p:cNvPr id="16" name="Picture 16">
              <a:extLst>
                <a:ext uri="{FF2B5EF4-FFF2-40B4-BE49-F238E27FC236}">
                  <a16:creationId xmlns:a16="http://schemas.microsoft.com/office/drawing/2014/main" id="{DA526B46-4A67-0C19-B85C-246355764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86833" y="1424284"/>
              <a:ext cx="986064" cy="986064"/>
            </a:xfrm>
            <a:prstGeom prst="rect">
              <a:avLst/>
            </a:prstGeom>
          </p:spPr>
        </p:pic>
      </p:grp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67A244E7-5D8F-3522-3FE1-182B0675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101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45">
            <a:extLst>
              <a:ext uri="{FF2B5EF4-FFF2-40B4-BE49-F238E27FC236}">
                <a16:creationId xmlns:a16="http://schemas.microsoft.com/office/drawing/2014/main" id="{118536E3-678B-0A6F-11F9-FDDEA685F2D8}"/>
              </a:ext>
            </a:extLst>
          </p:cNvPr>
          <p:cNvSpPr/>
          <p:nvPr/>
        </p:nvSpPr>
        <p:spPr>
          <a:xfrm>
            <a:off x="273960" y="2018567"/>
            <a:ext cx="4324418" cy="2430342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bject 41">
            <a:extLst>
              <a:ext uri="{FF2B5EF4-FFF2-40B4-BE49-F238E27FC236}">
                <a16:creationId xmlns:a16="http://schemas.microsoft.com/office/drawing/2014/main" id="{13E84046-C341-D074-C23F-C05399A3A5CD}"/>
              </a:ext>
            </a:extLst>
          </p:cNvPr>
          <p:cNvSpPr txBox="1">
            <a:spLocks/>
          </p:cNvSpPr>
          <p:nvPr/>
        </p:nvSpPr>
        <p:spPr>
          <a:xfrm>
            <a:off x="485540" y="2244392"/>
            <a:ext cx="2033229" cy="1978691"/>
          </a:xfrm>
          <a:prstGeom prst="rect">
            <a:avLst/>
          </a:prstGeom>
        </p:spPr>
        <p:txBody>
          <a:bodyPr vert="horz" wrap="square" lIns="0" tIns="8835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Ao acessar a plataforma, a primeira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tela traz a visão do mapa-múndi com o </a:t>
            </a:r>
            <a:r>
              <a:rPr lang="pt-BR" sz="1600" b="1" kern="0" dirty="0">
                <a:solidFill>
                  <a:srgbClr val="14263E"/>
                </a:solidFill>
                <a:latin typeface="Inter" panose="02000503000000020004" pitchFamily="2" charset="0"/>
              </a:rPr>
              <a:t>indicador de Confiança e Admiração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registrado nos principais mercados de atuação da empresa.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C1E4448-0A78-4CF4-F5A8-52EB44407E51}"/>
              </a:ext>
            </a:extLst>
          </p:cNvPr>
          <p:cNvGrpSpPr/>
          <p:nvPr/>
        </p:nvGrpSpPr>
        <p:grpSpPr>
          <a:xfrm>
            <a:off x="2730349" y="1647902"/>
            <a:ext cx="9187691" cy="4165342"/>
            <a:chOff x="2730349" y="1647902"/>
            <a:chExt cx="9187691" cy="4165342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C7BE0202-1379-FD79-99DE-4091A1C68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0349" y="1647902"/>
              <a:ext cx="9187691" cy="4165342"/>
            </a:xfrm>
            <a:prstGeom prst="roundRect">
              <a:avLst>
                <a:gd name="adj" fmla="val 3284"/>
              </a:avLst>
            </a:prstGeom>
            <a:solidFill>
              <a:srgbClr val="FEFEFE"/>
            </a:solidFill>
            <a:ln>
              <a:solidFill>
                <a:schemeClr val="bg1"/>
              </a:solidFill>
            </a:ln>
            <a:effectLst>
              <a:outerShdw blurRad="73832" dist="38100" dir="5400000" algn="t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67160CC-70EC-50E6-55E9-7B549E94C8A2}"/>
                </a:ext>
              </a:extLst>
            </p:cNvPr>
            <p:cNvSpPr/>
            <p:nvPr/>
          </p:nvSpPr>
          <p:spPr>
            <a:xfrm>
              <a:off x="3244362" y="2030144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5" name="Título 4">
            <a:extLst>
              <a:ext uri="{FF2B5EF4-FFF2-40B4-BE49-F238E27FC236}">
                <a16:creationId xmlns:a16="http://schemas.microsoft.com/office/drawing/2014/main" id="{140A6BE4-DB9F-8A0F-3B2A-4FB78C6F8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kern="0" dirty="0">
                <a:solidFill>
                  <a:srgbClr val="14263E"/>
                </a:solidFill>
                <a:latin typeface="Inter" panose="02000503000000020004" pitchFamily="2" charset="0"/>
              </a:rPr>
              <a:t>Entendendo mais sobre o serviço </a:t>
            </a:r>
            <a:r>
              <a:rPr lang="pt-BR" sz="2800" b="1" kern="0" dirty="0">
                <a:solidFill>
                  <a:srgbClr val="C05D76"/>
                </a:solidFill>
                <a:latin typeface="Inter" panose="02000503000000020004" pitchFamily="2" charset="0"/>
              </a:rPr>
              <a:t>Caliber 360</a:t>
            </a:r>
            <a:endParaRPr lang="pt-BR" dirty="0"/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D459181E-5497-F483-50B4-8571749D4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77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5">
            <a:extLst>
              <a:ext uri="{FF2B5EF4-FFF2-40B4-BE49-F238E27FC236}">
                <a16:creationId xmlns:a16="http://schemas.microsoft.com/office/drawing/2014/main" id="{DF33D328-B221-1DFB-4608-B8BD59A1C632}"/>
              </a:ext>
            </a:extLst>
          </p:cNvPr>
          <p:cNvSpPr/>
          <p:nvPr/>
        </p:nvSpPr>
        <p:spPr>
          <a:xfrm>
            <a:off x="273960" y="2018567"/>
            <a:ext cx="4324418" cy="2901776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bject 41">
            <a:extLst>
              <a:ext uri="{FF2B5EF4-FFF2-40B4-BE49-F238E27FC236}">
                <a16:creationId xmlns:a16="http://schemas.microsoft.com/office/drawing/2014/main" id="{9AB41500-3A90-BA84-2767-C44D599066E7}"/>
              </a:ext>
            </a:extLst>
          </p:cNvPr>
          <p:cNvSpPr txBox="1">
            <a:spLocks/>
          </p:cNvSpPr>
          <p:nvPr/>
        </p:nvSpPr>
        <p:spPr>
          <a:xfrm>
            <a:off x="462116" y="2296598"/>
            <a:ext cx="2163282" cy="2471134"/>
          </a:xfrm>
          <a:prstGeom prst="rect">
            <a:avLst/>
          </a:prstGeom>
        </p:spPr>
        <p:txBody>
          <a:bodyPr vert="horz" wrap="square" lIns="0" tIns="8835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Na segunda aba, temos três telas de </a:t>
            </a:r>
            <a:r>
              <a:rPr kumimoji="0" lang="pt-BR" sz="1600" b="1" i="1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dashboard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. </a:t>
            </a:r>
          </a:p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</a:b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A primeira mostra o </a:t>
            </a: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novo visual do painel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,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exibindo os principais indicadores relacionados com as </a:t>
            </a:r>
            <a:r>
              <a:rPr lang="pt-BR" sz="1600" b="1" kern="0" dirty="0">
                <a:solidFill>
                  <a:srgbClr val="14263E"/>
                </a:solidFill>
                <a:latin typeface="Inter" panose="02000503000000020004" pitchFamily="2" charset="0"/>
              </a:rPr>
              <a:t>percepções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sobre a </a:t>
            </a: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marca e reputação 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da empresa.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346486E-B8F3-6A83-B68A-4D5E2C5F788C}"/>
              </a:ext>
            </a:extLst>
          </p:cNvPr>
          <p:cNvGrpSpPr/>
          <p:nvPr/>
        </p:nvGrpSpPr>
        <p:grpSpPr>
          <a:xfrm>
            <a:off x="2687422" y="1652952"/>
            <a:ext cx="9198203" cy="4085341"/>
            <a:chOff x="2687422" y="1652952"/>
            <a:chExt cx="9198203" cy="4085341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F3BA4FBF-A367-8E98-DD25-4758A6CC8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87422" y="1652952"/>
              <a:ext cx="9198203" cy="4085341"/>
            </a:xfrm>
            <a:prstGeom prst="roundRect">
              <a:avLst>
                <a:gd name="adj" fmla="val 3284"/>
              </a:avLst>
            </a:prstGeom>
            <a:solidFill>
              <a:srgbClr val="FEFEFE"/>
            </a:solidFill>
            <a:ln>
              <a:solidFill>
                <a:schemeClr val="bg1"/>
              </a:solidFill>
            </a:ln>
            <a:effectLst>
              <a:outerShdw blurRad="73832" dist="38100" dir="5400000" algn="t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0BB7A9D-F29C-241E-0B01-9E1995BFA319}"/>
                </a:ext>
              </a:extLst>
            </p:cNvPr>
            <p:cNvSpPr/>
            <p:nvPr/>
          </p:nvSpPr>
          <p:spPr>
            <a:xfrm>
              <a:off x="3244362" y="2030144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5" name="Gráfico 4" descr="Selo novo com preenchimento sólido">
            <a:extLst>
              <a:ext uri="{FF2B5EF4-FFF2-40B4-BE49-F238E27FC236}">
                <a16:creationId xmlns:a16="http://schemas.microsoft.com/office/drawing/2014/main" id="{C00A21CA-20E3-9502-34D6-D8DB1AE6F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9084" y="1666423"/>
            <a:ext cx="477564" cy="477564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73FA4CD0-7CBE-745E-6121-603E88115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460" y="280058"/>
            <a:ext cx="10330106" cy="839436"/>
          </a:xfrm>
        </p:spPr>
        <p:txBody>
          <a:bodyPr>
            <a:noAutofit/>
          </a:bodyPr>
          <a:lstStyle/>
          <a:p>
            <a:r>
              <a:rPr kumimoji="0" lang="pt-BR" sz="2500" b="1" i="1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Dashboard </a:t>
            </a:r>
            <a:r>
              <a:rPr kumimoji="0" lang="pt-BR" sz="25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– Seu painel de gestão online</a:t>
            </a:r>
            <a:br>
              <a:rPr kumimoji="0" lang="pt-BR" sz="25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</a:br>
            <a:r>
              <a:rPr lang="pt-BR" dirty="0" err="1">
                <a:solidFill>
                  <a:srgbClr val="C05D76"/>
                </a:solidFill>
              </a:rPr>
              <a:t>Caliber</a:t>
            </a:r>
            <a:r>
              <a:rPr lang="pt-BR" dirty="0">
                <a:solidFill>
                  <a:srgbClr val="C05D76"/>
                </a:solidFill>
              </a:rPr>
              <a:t> 360</a:t>
            </a:r>
          </a:p>
        </p:txBody>
      </p:sp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F3B4E7FA-8FD2-EBD2-0E61-B6E0C0574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0711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5">
            <a:extLst>
              <a:ext uri="{FF2B5EF4-FFF2-40B4-BE49-F238E27FC236}">
                <a16:creationId xmlns:a16="http://schemas.microsoft.com/office/drawing/2014/main" id="{477E8DCB-9087-24DA-2511-E165B010FFDB}"/>
              </a:ext>
            </a:extLst>
          </p:cNvPr>
          <p:cNvSpPr/>
          <p:nvPr/>
        </p:nvSpPr>
        <p:spPr>
          <a:xfrm>
            <a:off x="273960" y="2018567"/>
            <a:ext cx="4324418" cy="2901776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sp>
        <p:nvSpPr>
          <p:cNvPr id="9" name="object 41">
            <a:extLst>
              <a:ext uri="{FF2B5EF4-FFF2-40B4-BE49-F238E27FC236}">
                <a16:creationId xmlns:a16="http://schemas.microsoft.com/office/drawing/2014/main" id="{D61A160F-3B31-680B-AB7F-D27E24391119}"/>
              </a:ext>
            </a:extLst>
          </p:cNvPr>
          <p:cNvSpPr txBox="1">
            <a:spLocks/>
          </p:cNvSpPr>
          <p:nvPr/>
        </p:nvSpPr>
        <p:spPr>
          <a:xfrm>
            <a:off x="479053" y="2207249"/>
            <a:ext cx="2083648" cy="2548078"/>
          </a:xfrm>
          <a:prstGeom prst="rect">
            <a:avLst/>
          </a:prstGeom>
        </p:spPr>
        <p:txBody>
          <a:bodyPr vert="horz" wrap="square" lIns="0" tIns="8835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A segunda tela mostra os mesmos indicadores, porém </a:t>
            </a: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mantém o visual anterior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, ou seja, em </a:t>
            </a: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formato de fluxo das avaliações 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sobre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as percepções da 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marca e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reputação, e os comportamentos de apoio dos respondentes.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6D3D863-9A94-8AB6-B502-46205C70FF9B}"/>
              </a:ext>
            </a:extLst>
          </p:cNvPr>
          <p:cNvGrpSpPr/>
          <p:nvPr/>
        </p:nvGrpSpPr>
        <p:grpSpPr>
          <a:xfrm>
            <a:off x="2687422" y="1658280"/>
            <a:ext cx="9198203" cy="4178843"/>
            <a:chOff x="2687422" y="1658280"/>
            <a:chExt cx="9198203" cy="4178843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32FD2CB8-8C44-D83B-07F5-20AD4A31C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87422" y="1658280"/>
              <a:ext cx="9198203" cy="4178843"/>
            </a:xfrm>
            <a:prstGeom prst="roundRect">
              <a:avLst>
                <a:gd name="adj" fmla="val 3284"/>
              </a:avLst>
            </a:prstGeom>
            <a:solidFill>
              <a:srgbClr val="FEFEFE"/>
            </a:solidFill>
            <a:ln>
              <a:solidFill>
                <a:schemeClr val="bg1"/>
              </a:solidFill>
            </a:ln>
            <a:effectLst>
              <a:outerShdw blurRad="73832" dist="38100" dir="5400000" algn="t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1C2FB02-FFCB-13CC-08B9-57481C3C255C}"/>
                </a:ext>
              </a:extLst>
            </p:cNvPr>
            <p:cNvSpPr/>
            <p:nvPr/>
          </p:nvSpPr>
          <p:spPr>
            <a:xfrm>
              <a:off x="3244362" y="2030144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6" name="Título 5">
            <a:extLst>
              <a:ext uri="{FF2B5EF4-FFF2-40B4-BE49-F238E27FC236}">
                <a16:creationId xmlns:a16="http://schemas.microsoft.com/office/drawing/2014/main" id="{AB772BCD-ECE8-962D-F68B-68B7DCFBF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023" y="285549"/>
            <a:ext cx="10330106" cy="839436"/>
          </a:xfrm>
        </p:spPr>
        <p:txBody>
          <a:bodyPr>
            <a:noAutofit/>
          </a:bodyPr>
          <a:lstStyle/>
          <a:p>
            <a:r>
              <a:rPr lang="pt-BR" sz="2500" b="1" kern="0" dirty="0">
                <a:solidFill>
                  <a:srgbClr val="14263E"/>
                </a:solidFill>
                <a:latin typeface="Inter" panose="02000503000000020004" pitchFamily="2" charset="0"/>
              </a:rPr>
              <a:t>Segunda tela do </a:t>
            </a:r>
            <a:r>
              <a:rPr lang="pt-BR" sz="2500" b="1" i="1" kern="0" dirty="0">
                <a:solidFill>
                  <a:srgbClr val="14263E"/>
                </a:solidFill>
                <a:latin typeface="Inter" panose="02000503000000020004" pitchFamily="2" charset="0"/>
              </a:rPr>
              <a:t>dashboard</a:t>
            </a:r>
            <a:br>
              <a:rPr lang="pt-BR" sz="2500" b="1" i="1" kern="0" dirty="0">
                <a:solidFill>
                  <a:srgbClr val="14263E"/>
                </a:solidFill>
                <a:latin typeface="Inter" panose="02000503000000020004" pitchFamily="2" charset="0"/>
              </a:rPr>
            </a:br>
            <a:r>
              <a:rPr lang="pt-BR" sz="2500" b="1" kern="0" dirty="0" err="1">
                <a:solidFill>
                  <a:srgbClr val="C05D76"/>
                </a:solidFill>
                <a:latin typeface="Inter" panose="02000503000000020004" pitchFamily="2" charset="0"/>
              </a:rPr>
              <a:t>Caliber</a:t>
            </a:r>
            <a:r>
              <a:rPr lang="pt-BR" sz="2500" b="1" kern="0" dirty="0">
                <a:solidFill>
                  <a:srgbClr val="C05D76"/>
                </a:solidFill>
                <a:latin typeface="Inter" panose="02000503000000020004" pitchFamily="2" charset="0"/>
              </a:rPr>
              <a:t> 360</a:t>
            </a:r>
            <a:endParaRPr lang="pt-BR" sz="2500" dirty="0"/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18775F71-5260-9931-9CBB-1C08D10C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5584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45">
            <a:extLst>
              <a:ext uri="{FF2B5EF4-FFF2-40B4-BE49-F238E27FC236}">
                <a16:creationId xmlns:a16="http://schemas.microsoft.com/office/drawing/2014/main" id="{DF06E1CB-A524-9175-72B5-8ACAA67ACE6D}"/>
              </a:ext>
            </a:extLst>
          </p:cNvPr>
          <p:cNvSpPr/>
          <p:nvPr/>
        </p:nvSpPr>
        <p:spPr>
          <a:xfrm>
            <a:off x="273960" y="2018566"/>
            <a:ext cx="4324418" cy="3380747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pic>
        <p:nvPicPr>
          <p:cNvPr id="24" name="Gráfico 23" descr="Selo novo com preenchimento sólido">
            <a:extLst>
              <a:ext uri="{FF2B5EF4-FFF2-40B4-BE49-F238E27FC236}">
                <a16:creationId xmlns:a16="http://schemas.microsoft.com/office/drawing/2014/main" id="{CE2B6DC8-0588-0077-1513-CA0F11AB2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9084" y="1666423"/>
            <a:ext cx="477564" cy="477564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ject 41">
            <a:extLst>
              <a:ext uri="{FF2B5EF4-FFF2-40B4-BE49-F238E27FC236}">
                <a16:creationId xmlns:a16="http://schemas.microsoft.com/office/drawing/2014/main" id="{E38B0F0E-3B72-9371-2B66-04371D90761E}"/>
              </a:ext>
            </a:extLst>
          </p:cNvPr>
          <p:cNvSpPr txBox="1">
            <a:spLocks/>
          </p:cNvSpPr>
          <p:nvPr/>
        </p:nvSpPr>
        <p:spPr>
          <a:xfrm>
            <a:off x="546350" y="2274469"/>
            <a:ext cx="1963573" cy="2963576"/>
          </a:xfrm>
          <a:prstGeom prst="rect">
            <a:avLst/>
          </a:prstGeom>
        </p:spPr>
        <p:txBody>
          <a:bodyPr vert="horz" wrap="square" lIns="0" tIns="8835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i="0" u="none" strike="noStrike" kern="0" cap="none" spc="0" normalizeH="0" baseline="0" noProof="0" dirty="0">
              <a:ln>
                <a:noFill/>
              </a:ln>
              <a:solidFill>
                <a:srgbClr val="14263E"/>
              </a:solidFill>
              <a:effectLst/>
              <a:uLnTx/>
              <a:uFillTx/>
              <a:latin typeface="Inter" panose="02000503000000020004" pitchFamily="2" charset="0"/>
              <a:ea typeface="+mj-ea"/>
              <a:cs typeface="+mj-cs"/>
            </a:endParaRPr>
          </a:p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Outra novidade é esta terceira tela do </a:t>
            </a:r>
            <a:r>
              <a:rPr lang="pt-BR" sz="1600" i="1" kern="0" dirty="0">
                <a:solidFill>
                  <a:srgbClr val="14263E"/>
                </a:solidFill>
                <a:latin typeface="Inter" panose="02000503000000020004" pitchFamily="2" charset="0"/>
              </a:rPr>
              <a:t>dashboard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, que traz os </a:t>
            </a:r>
            <a:r>
              <a:rPr lang="pt-BR" sz="1600" b="1" kern="0" dirty="0">
                <a:solidFill>
                  <a:srgbClr val="14263E"/>
                </a:solidFill>
                <a:latin typeface="Inter" panose="02000503000000020004" pitchFamily="2" charset="0"/>
              </a:rPr>
              <a:t>Pontos de Contato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, indicando seu impacto na avaliação da reputação da empresa, o a</a:t>
            </a:r>
            <a:r>
              <a:rPr lang="pt-BR" sz="1600" b="1" kern="0" dirty="0">
                <a:solidFill>
                  <a:srgbClr val="14263E"/>
                </a:solidFill>
                <a:latin typeface="Inter" panose="02000503000000020004" pitchFamily="2" charset="0"/>
              </a:rPr>
              <a:t>lcance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 dentre os respondentes e, portanto, a </a:t>
            </a:r>
            <a:r>
              <a:rPr lang="pt-BR" sz="1600" b="1" kern="0" dirty="0">
                <a:solidFill>
                  <a:srgbClr val="14263E"/>
                </a:solidFill>
                <a:latin typeface="Inter" panose="02000503000000020004" pitchFamily="2" charset="0"/>
              </a:rPr>
              <a:t>eficiência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 de cada um deles.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6F8B60D-79E1-3FD6-4FB1-27692D91909F}"/>
              </a:ext>
            </a:extLst>
          </p:cNvPr>
          <p:cNvGrpSpPr/>
          <p:nvPr/>
        </p:nvGrpSpPr>
        <p:grpSpPr>
          <a:xfrm>
            <a:off x="2676941" y="1638071"/>
            <a:ext cx="9243852" cy="4147017"/>
            <a:chOff x="2676941" y="1638071"/>
            <a:chExt cx="9243852" cy="4147017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6786547B-302A-B12A-9623-5DE33A6F4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6941" y="1638071"/>
              <a:ext cx="9243852" cy="4147017"/>
            </a:xfrm>
            <a:prstGeom prst="roundRect">
              <a:avLst>
                <a:gd name="adj" fmla="val 3284"/>
              </a:avLst>
            </a:prstGeom>
            <a:solidFill>
              <a:srgbClr val="FEFEFE"/>
            </a:solidFill>
            <a:ln>
              <a:solidFill>
                <a:schemeClr val="bg1"/>
              </a:solidFill>
            </a:ln>
            <a:effectLst>
              <a:outerShdw blurRad="73832" dist="38100" dir="5400000" algn="t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23DAC5C-B8BF-7FF1-6389-43407FAF3EDC}"/>
                </a:ext>
              </a:extLst>
            </p:cNvPr>
            <p:cNvSpPr/>
            <p:nvPr/>
          </p:nvSpPr>
          <p:spPr>
            <a:xfrm>
              <a:off x="3244362" y="2030144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8" name="Título 7">
            <a:extLst>
              <a:ext uri="{FF2B5EF4-FFF2-40B4-BE49-F238E27FC236}">
                <a16:creationId xmlns:a16="http://schemas.microsoft.com/office/drawing/2014/main" id="{62F2BF7F-7A5A-F779-2106-8933F18CA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56" y="262766"/>
            <a:ext cx="10330106" cy="839436"/>
          </a:xfrm>
        </p:spPr>
        <p:txBody>
          <a:bodyPr>
            <a:noAutofit/>
          </a:bodyPr>
          <a:lstStyle/>
          <a:p>
            <a:pPr defTabSz="1216551">
              <a:lnSpc>
                <a:spcPct val="100000"/>
              </a:lnSpc>
              <a:defRPr/>
            </a:pPr>
            <a:r>
              <a:rPr lang="pt-BR" sz="2500" b="1" kern="0" dirty="0">
                <a:solidFill>
                  <a:srgbClr val="14263E"/>
                </a:solidFill>
                <a:latin typeface="Inter" panose="02000503000000020004" pitchFamily="2" charset="0"/>
              </a:rPr>
              <a:t>Analisando a performance dos pontos de contato </a:t>
            </a:r>
            <a:br>
              <a:rPr lang="pt-BR" sz="2500" b="1" kern="0" dirty="0">
                <a:solidFill>
                  <a:srgbClr val="14263E"/>
                </a:solidFill>
                <a:latin typeface="Inter" panose="02000503000000020004" pitchFamily="2" charset="0"/>
              </a:rPr>
            </a:br>
            <a:r>
              <a:rPr lang="pt-BR" sz="2500" b="1" kern="0" dirty="0" err="1">
                <a:solidFill>
                  <a:srgbClr val="C05D76"/>
                </a:solidFill>
                <a:latin typeface="Inter" panose="02000503000000020004" pitchFamily="2" charset="0"/>
              </a:rPr>
              <a:t>Caliber</a:t>
            </a:r>
            <a:r>
              <a:rPr lang="pt-BR" sz="2500" b="1" kern="0" dirty="0">
                <a:solidFill>
                  <a:srgbClr val="C05D76"/>
                </a:solidFill>
                <a:latin typeface="Inter" panose="02000503000000020004" pitchFamily="2" charset="0"/>
              </a:rPr>
              <a:t> 360</a:t>
            </a:r>
            <a:endParaRPr lang="pt-BR" sz="2500" dirty="0"/>
          </a:p>
        </p:txBody>
      </p:sp>
      <p:sp>
        <p:nvSpPr>
          <p:cNvPr id="15" name="Espaço Reservado para Número de Slide 14">
            <a:extLst>
              <a:ext uri="{FF2B5EF4-FFF2-40B4-BE49-F238E27FC236}">
                <a16:creationId xmlns:a16="http://schemas.microsoft.com/office/drawing/2014/main" id="{D3909684-0E96-3F41-8BFC-5FCA1DB50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4412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5">
            <a:extLst>
              <a:ext uri="{FF2B5EF4-FFF2-40B4-BE49-F238E27FC236}">
                <a16:creationId xmlns:a16="http://schemas.microsoft.com/office/drawing/2014/main" id="{87C0CEED-1C59-7368-8551-551CACABE5B3}"/>
              </a:ext>
            </a:extLst>
          </p:cNvPr>
          <p:cNvSpPr/>
          <p:nvPr/>
        </p:nvSpPr>
        <p:spPr>
          <a:xfrm>
            <a:off x="273960" y="2018566"/>
            <a:ext cx="4324418" cy="3583947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5E606CE-D40A-FBBB-84C2-69C6F5E35C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5870" y="1728316"/>
            <a:ext cx="9057756" cy="4056772"/>
          </a:xfrm>
          <a:prstGeom prst="roundRect">
            <a:avLst>
              <a:gd name="adj" fmla="val 3284"/>
            </a:avLst>
          </a:prstGeom>
          <a:solidFill>
            <a:srgbClr val="FEFEFE"/>
          </a:solidFill>
          <a:ln>
            <a:solidFill>
              <a:schemeClr val="bg1"/>
            </a:solidFill>
          </a:ln>
          <a:effectLst>
            <a:outerShdw blurRad="73832" dist="38100" dir="5400000" algn="t" rotWithShape="0">
              <a:prstClr val="black">
                <a:alpha val="19000"/>
              </a:prstClr>
            </a:outerShdw>
          </a:effectLst>
        </p:spPr>
      </p:pic>
      <p:sp>
        <p:nvSpPr>
          <p:cNvPr id="5" name="object 41">
            <a:extLst>
              <a:ext uri="{FF2B5EF4-FFF2-40B4-BE49-F238E27FC236}">
                <a16:creationId xmlns:a16="http://schemas.microsoft.com/office/drawing/2014/main" id="{2AD3A95B-214B-A35C-8CFC-5C0F01BAE51B}"/>
              </a:ext>
            </a:extLst>
          </p:cNvPr>
          <p:cNvSpPr txBox="1">
            <a:spLocks/>
          </p:cNvSpPr>
          <p:nvPr/>
        </p:nvSpPr>
        <p:spPr>
          <a:xfrm>
            <a:off x="483618" y="2283740"/>
            <a:ext cx="2158155" cy="2963576"/>
          </a:xfrm>
          <a:prstGeom prst="rect">
            <a:avLst/>
          </a:prstGeom>
        </p:spPr>
        <p:txBody>
          <a:bodyPr vert="horz" wrap="square" lIns="0" tIns="8835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Na aba </a:t>
            </a: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Desenvolvimento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, se mantém a </a:t>
            </a: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série histórica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 em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gráfico, onde é possível selecionar o período em intervalos, seja semanal, mensal, trimestral ou anual. As seleções de filtros e dados também estão mantidas, criando </a:t>
            </a:r>
            <a:r>
              <a:rPr lang="pt-BR" sz="1600" b="1" kern="0" dirty="0">
                <a:solidFill>
                  <a:srgbClr val="14263E"/>
                </a:solidFill>
                <a:latin typeface="Inter" panose="02000503000000020004" pitchFamily="2" charset="0"/>
              </a:rPr>
              <a:t>inúmeras possibilidades de análises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.</a:t>
            </a:r>
            <a:endParaRPr kumimoji="0" lang="pt-BR" sz="1600" i="0" u="none" strike="noStrike" kern="0" cap="none" spc="0" normalizeH="0" baseline="0" noProof="0" dirty="0">
              <a:ln>
                <a:noFill/>
              </a:ln>
              <a:solidFill>
                <a:srgbClr val="14263E"/>
              </a:solidFill>
              <a:effectLst/>
              <a:uLnTx/>
              <a:uFillTx/>
              <a:latin typeface="Inter" panose="02000503000000020004" pitchFamily="2" charset="0"/>
              <a:ea typeface="+mj-ea"/>
              <a:cs typeface="+mj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CCCAE-3113-064A-9CAB-12A8338DA820}"/>
              </a:ext>
            </a:extLst>
          </p:cNvPr>
          <p:cNvSpPr/>
          <p:nvPr/>
        </p:nvSpPr>
        <p:spPr>
          <a:xfrm>
            <a:off x="3244362" y="2030144"/>
            <a:ext cx="1186998" cy="70426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C4ACEFB-A185-D88B-2ABB-E3F32418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1216551">
              <a:lnSpc>
                <a:spcPct val="100000"/>
              </a:lnSpc>
              <a:defRPr/>
            </a:pPr>
            <a:r>
              <a:rPr lang="pt-BR" b="1" kern="0" dirty="0">
                <a:solidFill>
                  <a:srgbClr val="14263E"/>
                </a:solidFill>
                <a:latin typeface="Inter" panose="02000503000000020004" pitchFamily="2" charset="0"/>
              </a:rPr>
              <a:t>Acompanhando a série histórica dos indicadores</a:t>
            </a:r>
            <a:br>
              <a:rPr lang="pt-BR" b="1" kern="0" dirty="0">
                <a:solidFill>
                  <a:srgbClr val="14263E"/>
                </a:solidFill>
                <a:latin typeface="Inter" panose="02000503000000020004" pitchFamily="2" charset="0"/>
              </a:rPr>
            </a:br>
            <a:r>
              <a:rPr lang="pt-BR" b="1" kern="0" dirty="0">
                <a:solidFill>
                  <a:srgbClr val="C05D76"/>
                </a:solidFill>
                <a:latin typeface="Inter" panose="02000503000000020004" pitchFamily="2" charset="0"/>
              </a:rPr>
              <a:t>Caliber 360</a:t>
            </a:r>
            <a:endParaRPr lang="pt-BR" dirty="0"/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DB1EAD82-CD89-0F39-8586-0C49F40C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0718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45">
            <a:extLst>
              <a:ext uri="{FF2B5EF4-FFF2-40B4-BE49-F238E27FC236}">
                <a16:creationId xmlns:a16="http://schemas.microsoft.com/office/drawing/2014/main" id="{47FFB961-EC11-1973-E9D5-70FA62275395}"/>
              </a:ext>
            </a:extLst>
          </p:cNvPr>
          <p:cNvSpPr/>
          <p:nvPr/>
        </p:nvSpPr>
        <p:spPr>
          <a:xfrm>
            <a:off x="273960" y="2018567"/>
            <a:ext cx="4324418" cy="3706834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bject 41">
            <a:extLst>
              <a:ext uri="{FF2B5EF4-FFF2-40B4-BE49-F238E27FC236}">
                <a16:creationId xmlns:a16="http://schemas.microsoft.com/office/drawing/2014/main" id="{2AD3A95B-214B-A35C-8CFC-5C0F01BAE51B}"/>
              </a:ext>
            </a:extLst>
          </p:cNvPr>
          <p:cNvSpPr txBox="1">
            <a:spLocks/>
          </p:cNvSpPr>
          <p:nvPr/>
        </p:nvSpPr>
        <p:spPr>
          <a:xfrm>
            <a:off x="459204" y="2194930"/>
            <a:ext cx="2015551" cy="3456019"/>
          </a:xfrm>
          <a:prstGeom prst="rect">
            <a:avLst/>
          </a:prstGeom>
        </p:spPr>
        <p:txBody>
          <a:bodyPr vert="horz" wrap="square" lIns="0" tIns="8835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550" kern="0" dirty="0">
                <a:solidFill>
                  <a:srgbClr val="14263E"/>
                </a:solidFill>
                <a:latin typeface="Inter" panose="02000503000000020004" pitchFamily="2" charset="0"/>
              </a:rPr>
              <a:t>Em </a:t>
            </a:r>
            <a:r>
              <a:rPr kumimoji="0" lang="pt-BR" sz="155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Análise</a:t>
            </a:r>
            <a:r>
              <a:rPr kumimoji="0" lang="pt-BR" sz="155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, as diversas possibilidades de </a:t>
            </a:r>
            <a:r>
              <a:rPr kumimoji="0" lang="pt-BR" sz="155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aberturas dos dados </a:t>
            </a:r>
            <a:r>
              <a:rPr kumimoji="0" lang="pt-BR" sz="155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são disponibilizadas em </a:t>
            </a:r>
            <a:r>
              <a:rPr kumimoji="0" lang="pt-BR" sz="155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formato de tabela</a:t>
            </a:r>
            <a:r>
              <a:rPr kumimoji="0" lang="pt-BR" sz="155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, agora com </a:t>
            </a:r>
            <a:r>
              <a:rPr kumimoji="0" lang="pt-BR" sz="155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novo visual </a:t>
            </a:r>
            <a:r>
              <a:rPr kumimoji="0" lang="pt-BR" sz="155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e </a:t>
            </a:r>
            <a:r>
              <a:rPr kumimoji="0" lang="pt-BR" sz="155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opções de adicionar cores</a:t>
            </a:r>
            <a:r>
              <a:rPr kumimoji="0" lang="pt-BR" sz="155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 aos </a:t>
            </a:r>
            <a:r>
              <a:rPr lang="pt-BR" sz="1550" kern="0" dirty="0">
                <a:solidFill>
                  <a:srgbClr val="14263E"/>
                </a:solidFill>
                <a:latin typeface="Inter" panose="02000503000000020004" pitchFamily="2" charset="0"/>
              </a:rPr>
              <a:t>indicadores, </a:t>
            </a:r>
            <a:r>
              <a:rPr lang="pt-BR" sz="1550" b="1" kern="0" dirty="0">
                <a:solidFill>
                  <a:srgbClr val="14263E"/>
                </a:solidFill>
                <a:latin typeface="Inter" panose="02000503000000020004" pitchFamily="2" charset="0"/>
              </a:rPr>
              <a:t>variações</a:t>
            </a:r>
            <a:r>
              <a:rPr lang="pt-BR" sz="1550" kern="0" dirty="0">
                <a:solidFill>
                  <a:srgbClr val="14263E"/>
                </a:solidFill>
                <a:latin typeface="Inter" panose="02000503000000020004" pitchFamily="2" charset="0"/>
              </a:rPr>
              <a:t> do período e ocultar eventuais </a:t>
            </a:r>
            <a:r>
              <a:rPr lang="pt-BR" sz="1550" b="1" kern="0" dirty="0">
                <a:solidFill>
                  <a:srgbClr val="14263E"/>
                </a:solidFill>
                <a:latin typeface="Inter" panose="02000503000000020004" pitchFamily="2" charset="0"/>
              </a:rPr>
              <a:t>colunas em branco</a:t>
            </a:r>
            <a:r>
              <a:rPr lang="pt-BR" sz="1550" kern="0" dirty="0">
                <a:solidFill>
                  <a:srgbClr val="14263E"/>
                </a:solidFill>
                <a:latin typeface="Inter" panose="02000503000000020004" pitchFamily="2" charset="0"/>
              </a:rPr>
              <a:t>, facilitando a utilização direta em relatórios e apresentações. </a:t>
            </a:r>
            <a:endParaRPr kumimoji="0" lang="pt-BR" sz="1550" i="0" u="none" strike="noStrike" kern="0" cap="none" spc="0" normalizeH="0" baseline="0" noProof="0" dirty="0">
              <a:ln>
                <a:noFill/>
              </a:ln>
              <a:solidFill>
                <a:srgbClr val="14263E"/>
              </a:solidFill>
              <a:effectLst/>
              <a:uLnTx/>
              <a:uFillTx/>
              <a:latin typeface="Inter" panose="02000503000000020004" pitchFamily="2" charset="0"/>
              <a:ea typeface="+mj-ea"/>
              <a:cs typeface="+mj-cs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2207EDD8-DDC2-D9EF-49A5-1AE2F72C5121}"/>
              </a:ext>
            </a:extLst>
          </p:cNvPr>
          <p:cNvGrpSpPr/>
          <p:nvPr/>
        </p:nvGrpSpPr>
        <p:grpSpPr>
          <a:xfrm>
            <a:off x="2641773" y="1641384"/>
            <a:ext cx="9251853" cy="4143704"/>
            <a:chOff x="2641773" y="1641384"/>
            <a:chExt cx="9251853" cy="4143704"/>
          </a:xfrm>
        </p:grpSpPr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F3A19F81-0989-A0D7-E60F-E3279B7A016F}"/>
                </a:ext>
              </a:extLst>
            </p:cNvPr>
            <p:cNvGrpSpPr/>
            <p:nvPr/>
          </p:nvGrpSpPr>
          <p:grpSpPr>
            <a:xfrm>
              <a:off x="2641773" y="1641384"/>
              <a:ext cx="9251853" cy="4143704"/>
              <a:chOff x="2641773" y="1641384"/>
              <a:chExt cx="9251853" cy="4143704"/>
            </a:xfrm>
          </p:grpSpPr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55E606CE-D40A-FBBB-84C2-69C6F5E35C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641773" y="1641384"/>
                <a:ext cx="9251853" cy="4143704"/>
              </a:xfrm>
              <a:prstGeom prst="roundRect">
                <a:avLst>
                  <a:gd name="adj" fmla="val 3284"/>
                </a:avLst>
              </a:prstGeom>
              <a:solidFill>
                <a:srgbClr val="FEFEFE"/>
              </a:solidFill>
              <a:ln>
                <a:solidFill>
                  <a:schemeClr val="bg1"/>
                </a:solidFill>
              </a:ln>
              <a:effectLst>
                <a:outerShdw blurRad="73832" dist="38100" dir="5400000" algn="t" rotWithShape="0">
                  <a:prstClr val="black">
                    <a:alpha val="19000"/>
                  </a:prstClr>
                </a:outerShdw>
              </a:effectLst>
            </p:spPr>
          </p:pic>
          <p:pic>
            <p:nvPicPr>
              <p:cNvPr id="4" name="Imagem 3">
                <a:extLst>
                  <a:ext uri="{FF2B5EF4-FFF2-40B4-BE49-F238E27FC236}">
                    <a16:creationId xmlns:a16="http://schemas.microsoft.com/office/drawing/2014/main" id="{982C2B90-8D4D-6AEF-15C2-38311C6549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56732" y="2017159"/>
                <a:ext cx="8605786" cy="3748265"/>
              </a:xfrm>
              <a:prstGeom prst="rect">
                <a:avLst/>
              </a:prstGeom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1ACCCAE-3113-064A-9CAB-12A8338DA820}"/>
                  </a:ext>
                </a:extLst>
              </p:cNvPr>
              <p:cNvSpPr/>
              <p:nvPr/>
            </p:nvSpPr>
            <p:spPr>
              <a:xfrm>
                <a:off x="3244361" y="2030143"/>
                <a:ext cx="1781827" cy="1057185"/>
              </a:xfrm>
              <a:prstGeom prst="rect">
                <a:avLst/>
              </a:prstGeom>
              <a:solidFill>
                <a:srgbClr val="F3F3F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BFDD5DD8-F6F3-C3F5-D28E-BA56A36C7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30322" y="1704849"/>
              <a:ext cx="1463072" cy="268230"/>
            </a:xfrm>
            <a:prstGeom prst="rect">
              <a:avLst/>
            </a:prstGeom>
          </p:spPr>
        </p:pic>
      </p:grpSp>
      <p:sp>
        <p:nvSpPr>
          <p:cNvPr id="25" name="Título 24">
            <a:extLst>
              <a:ext uri="{FF2B5EF4-FFF2-40B4-BE49-F238E27FC236}">
                <a16:creationId xmlns:a16="http://schemas.microsoft.com/office/drawing/2014/main" id="{FC460EB1-4E36-042B-EADA-76AFC2350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1216551">
              <a:lnSpc>
                <a:spcPct val="100000"/>
              </a:lnSpc>
              <a:defRPr/>
            </a:pPr>
            <a:r>
              <a:rPr lang="pt-BR" sz="2800" b="1" kern="0" dirty="0">
                <a:solidFill>
                  <a:srgbClr val="14263E"/>
                </a:solidFill>
                <a:latin typeface="Inter" panose="02000503000000020004" pitchFamily="2" charset="0"/>
              </a:rPr>
              <a:t>Explorando os cruzamentos dos dados</a:t>
            </a:r>
            <a:br>
              <a:rPr lang="pt-BR" sz="2800" b="1" kern="0" dirty="0">
                <a:solidFill>
                  <a:srgbClr val="14263E"/>
                </a:solidFill>
                <a:latin typeface="Inter" panose="02000503000000020004" pitchFamily="2" charset="0"/>
              </a:rPr>
            </a:br>
            <a:r>
              <a:rPr lang="pt-BR" sz="2800" b="1" kern="0" dirty="0">
                <a:solidFill>
                  <a:srgbClr val="C05D76"/>
                </a:solidFill>
                <a:latin typeface="Inter" panose="02000503000000020004" pitchFamily="2" charset="0"/>
              </a:rPr>
              <a:t>Caliber 360</a:t>
            </a:r>
            <a:endParaRPr lang="pt-BR" dirty="0"/>
          </a:p>
        </p:txBody>
      </p:sp>
      <p:sp>
        <p:nvSpPr>
          <p:cNvPr id="27" name="Espaço Reservado para Número de Slide 26">
            <a:extLst>
              <a:ext uri="{FF2B5EF4-FFF2-40B4-BE49-F238E27FC236}">
                <a16:creationId xmlns:a16="http://schemas.microsoft.com/office/drawing/2014/main" id="{0589E2D6-E798-C5BF-6741-1BDAAB2D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14</a:t>
            </a:fld>
            <a:endParaRPr lang="pt-BR" dirty="0"/>
          </a:p>
        </p:txBody>
      </p:sp>
      <p:pic>
        <p:nvPicPr>
          <p:cNvPr id="29" name="Gráfico 28" descr="Selo novo com preenchimento sólido">
            <a:extLst>
              <a:ext uri="{FF2B5EF4-FFF2-40B4-BE49-F238E27FC236}">
                <a16:creationId xmlns:a16="http://schemas.microsoft.com/office/drawing/2014/main" id="{B45FEC9A-E142-23FD-D5EE-FB79EEE82F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19084" y="1666423"/>
            <a:ext cx="477564" cy="47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21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5">
            <a:extLst>
              <a:ext uri="{FF2B5EF4-FFF2-40B4-BE49-F238E27FC236}">
                <a16:creationId xmlns:a16="http://schemas.microsoft.com/office/drawing/2014/main" id="{52A33A82-9187-D0C8-6E5E-38A36066720E}"/>
              </a:ext>
            </a:extLst>
          </p:cNvPr>
          <p:cNvSpPr/>
          <p:nvPr/>
        </p:nvSpPr>
        <p:spPr>
          <a:xfrm>
            <a:off x="273960" y="2018567"/>
            <a:ext cx="4324418" cy="2582462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ject 41">
            <a:extLst>
              <a:ext uri="{FF2B5EF4-FFF2-40B4-BE49-F238E27FC236}">
                <a16:creationId xmlns:a16="http://schemas.microsoft.com/office/drawing/2014/main" id="{A826FEAA-4318-2D53-0EF0-3C3E2D737CF8}"/>
              </a:ext>
            </a:extLst>
          </p:cNvPr>
          <p:cNvSpPr txBox="1">
            <a:spLocks/>
          </p:cNvSpPr>
          <p:nvPr/>
        </p:nvSpPr>
        <p:spPr>
          <a:xfrm>
            <a:off x="578460" y="2439655"/>
            <a:ext cx="1931463" cy="1978691"/>
          </a:xfrm>
          <a:prstGeom prst="rect">
            <a:avLst/>
          </a:prstGeom>
        </p:spPr>
        <p:txBody>
          <a:bodyPr vert="horz" wrap="square" lIns="0" tIns="8835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De forma adicional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,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podemos incluir na configuração a aba </a:t>
            </a:r>
            <a:r>
              <a:rPr lang="pt-BR" sz="1600" b="1" kern="0" dirty="0">
                <a:solidFill>
                  <a:srgbClr val="14263E"/>
                </a:solidFill>
                <a:latin typeface="Inter" panose="02000503000000020004" pitchFamily="2" charset="0"/>
              </a:rPr>
              <a:t>Nuvem de Palavras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, que apresenta as principais associações do público com relação à sua marca.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8665CFE-DE82-59F8-1507-4D15DBB0DB90}"/>
              </a:ext>
            </a:extLst>
          </p:cNvPr>
          <p:cNvGrpSpPr/>
          <p:nvPr/>
        </p:nvGrpSpPr>
        <p:grpSpPr>
          <a:xfrm>
            <a:off x="2666341" y="1635986"/>
            <a:ext cx="9286453" cy="4147018"/>
            <a:chOff x="2666341" y="1635986"/>
            <a:chExt cx="9286453" cy="4147018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DC7D49EB-AEC3-06E0-F050-517BC7B59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66341" y="1635986"/>
              <a:ext cx="9286453" cy="4147018"/>
            </a:xfrm>
            <a:prstGeom prst="roundRect">
              <a:avLst>
                <a:gd name="adj" fmla="val 3284"/>
              </a:avLst>
            </a:prstGeom>
            <a:solidFill>
              <a:srgbClr val="FEFEFE"/>
            </a:solidFill>
            <a:ln>
              <a:solidFill>
                <a:schemeClr val="bg1"/>
              </a:solidFill>
            </a:ln>
            <a:effectLst>
              <a:outerShdw blurRad="73832" dist="38100" dir="5400000" algn="t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4577562-E075-F6BE-E047-7D208F32DB42}"/>
                </a:ext>
              </a:extLst>
            </p:cNvPr>
            <p:cNvSpPr/>
            <p:nvPr/>
          </p:nvSpPr>
          <p:spPr>
            <a:xfrm>
              <a:off x="3244362" y="2030144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8DEEE7DA-2E9B-5549-2980-7C1C1FC8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Nuvem de palavras (opcional)</a:t>
            </a:r>
            <a:b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</a:br>
            <a:r>
              <a:rPr lang="pt-BR" sz="2800" b="1" kern="0" dirty="0">
                <a:solidFill>
                  <a:srgbClr val="C05D76"/>
                </a:solidFill>
                <a:latin typeface="Inter" panose="02000503000000020004" pitchFamily="2" charset="0"/>
              </a:rPr>
              <a:t>Caliber 360</a:t>
            </a:r>
            <a:endParaRPr lang="pt-BR" dirty="0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B72720EF-B576-72F0-7324-5CB4B1CC6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15</a:t>
            </a:fld>
            <a:endParaRPr lang="pt-BR" dirty="0"/>
          </a:p>
        </p:txBody>
      </p:sp>
      <p:pic>
        <p:nvPicPr>
          <p:cNvPr id="17" name="Gráfico 16" descr="Selo novo com preenchimento sólido">
            <a:extLst>
              <a:ext uri="{FF2B5EF4-FFF2-40B4-BE49-F238E27FC236}">
                <a16:creationId xmlns:a16="http://schemas.microsoft.com/office/drawing/2014/main" id="{48C2088A-28D0-764D-F368-F622093BE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9084" y="1666423"/>
            <a:ext cx="477564" cy="47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85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5">
            <a:extLst>
              <a:ext uri="{FF2B5EF4-FFF2-40B4-BE49-F238E27FC236}">
                <a16:creationId xmlns:a16="http://schemas.microsoft.com/office/drawing/2014/main" id="{52A33A82-9187-D0C8-6E5E-38A36066720E}"/>
              </a:ext>
            </a:extLst>
          </p:cNvPr>
          <p:cNvSpPr/>
          <p:nvPr/>
        </p:nvSpPr>
        <p:spPr>
          <a:xfrm>
            <a:off x="273960" y="2018567"/>
            <a:ext cx="4324418" cy="2582462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ject 41">
            <a:extLst>
              <a:ext uri="{FF2B5EF4-FFF2-40B4-BE49-F238E27FC236}">
                <a16:creationId xmlns:a16="http://schemas.microsoft.com/office/drawing/2014/main" id="{A826FEAA-4318-2D53-0EF0-3C3E2D737CF8}"/>
              </a:ext>
            </a:extLst>
          </p:cNvPr>
          <p:cNvSpPr txBox="1">
            <a:spLocks/>
          </p:cNvSpPr>
          <p:nvPr/>
        </p:nvSpPr>
        <p:spPr>
          <a:xfrm>
            <a:off x="472274" y="2439658"/>
            <a:ext cx="2037650" cy="1978691"/>
          </a:xfrm>
          <a:prstGeom prst="rect">
            <a:avLst/>
          </a:prstGeom>
        </p:spPr>
        <p:txBody>
          <a:bodyPr vert="horz" wrap="square" lIns="0" tIns="8835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Na aba Contexto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,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é possível ter acesso a enquetes e levantamentos feitos em mais de 20 países com a percepção dos respondentes sobre temas da atualidade.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8DEEE7DA-2E9B-5549-2980-7C1C1FC8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pt-BR" sz="25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Visão global dos principais temas da atualidade </a:t>
            </a:r>
            <a:br>
              <a:rPr kumimoji="0" lang="pt-BR" sz="25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</a:br>
            <a:r>
              <a:rPr lang="pt-BR" sz="2500" b="1" kern="0" dirty="0" err="1">
                <a:solidFill>
                  <a:srgbClr val="C05D76"/>
                </a:solidFill>
                <a:latin typeface="Inter" panose="02000503000000020004" pitchFamily="2" charset="0"/>
              </a:rPr>
              <a:t>Caliber</a:t>
            </a:r>
            <a:r>
              <a:rPr lang="pt-BR" sz="2500" b="1" kern="0" dirty="0">
                <a:solidFill>
                  <a:srgbClr val="C05D76"/>
                </a:solidFill>
                <a:latin typeface="Inter" panose="02000503000000020004" pitchFamily="2" charset="0"/>
              </a:rPr>
              <a:t> 360</a:t>
            </a:r>
            <a:endParaRPr lang="pt-BR" sz="2500" dirty="0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B72720EF-B576-72F0-7324-5CB4B1CC6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16</a:t>
            </a:fld>
            <a:endParaRPr lang="pt-BR" dirty="0"/>
          </a:p>
        </p:txBody>
      </p:sp>
      <p:pic>
        <p:nvPicPr>
          <p:cNvPr id="17" name="Gráfico 16" descr="Selo novo com preenchimento sólido">
            <a:extLst>
              <a:ext uri="{FF2B5EF4-FFF2-40B4-BE49-F238E27FC236}">
                <a16:creationId xmlns:a16="http://schemas.microsoft.com/office/drawing/2014/main" id="{48C2088A-28D0-764D-F368-F622093BE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9084" y="1666423"/>
            <a:ext cx="477564" cy="477564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2A6B7B7E-D5D8-D0EC-D922-0A642DC0517C}"/>
              </a:ext>
            </a:extLst>
          </p:cNvPr>
          <p:cNvGrpSpPr/>
          <p:nvPr/>
        </p:nvGrpSpPr>
        <p:grpSpPr>
          <a:xfrm>
            <a:off x="2666341" y="1641925"/>
            <a:ext cx="9251699" cy="4254044"/>
            <a:chOff x="2666341" y="1641925"/>
            <a:chExt cx="9251699" cy="425404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4577562-E075-F6BE-E047-7D208F32DB42}"/>
                </a:ext>
              </a:extLst>
            </p:cNvPr>
            <p:cNvSpPr/>
            <p:nvPr/>
          </p:nvSpPr>
          <p:spPr>
            <a:xfrm>
              <a:off x="3244362" y="2030144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F955301F-721F-3472-523C-FEF29A534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66341" y="1641925"/>
              <a:ext cx="9251699" cy="4254044"/>
            </a:xfrm>
            <a:prstGeom prst="roundRect">
              <a:avLst>
                <a:gd name="adj" fmla="val 3284"/>
              </a:avLst>
            </a:prstGeom>
            <a:solidFill>
              <a:srgbClr val="FEFEFE"/>
            </a:solidFill>
            <a:ln>
              <a:solidFill>
                <a:schemeClr val="bg1"/>
              </a:solidFill>
            </a:ln>
            <a:effectLst>
              <a:outerShdw blurRad="73832" dist="38100" dir="5400000" algn="t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4" name="Rectangle 21">
              <a:extLst>
                <a:ext uri="{FF2B5EF4-FFF2-40B4-BE49-F238E27FC236}">
                  <a16:creationId xmlns:a16="http://schemas.microsoft.com/office/drawing/2014/main" id="{7FB5284C-CD3D-7A80-DFF6-393005300F3B}"/>
                </a:ext>
              </a:extLst>
            </p:cNvPr>
            <p:cNvSpPr/>
            <p:nvPr/>
          </p:nvSpPr>
          <p:spPr>
            <a:xfrm>
              <a:off x="3244362" y="2018567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1367733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5">
            <a:extLst>
              <a:ext uri="{FF2B5EF4-FFF2-40B4-BE49-F238E27FC236}">
                <a16:creationId xmlns:a16="http://schemas.microsoft.com/office/drawing/2014/main" id="{52A33A82-9187-D0C8-6E5E-38A36066720E}"/>
              </a:ext>
            </a:extLst>
          </p:cNvPr>
          <p:cNvSpPr/>
          <p:nvPr/>
        </p:nvSpPr>
        <p:spPr>
          <a:xfrm>
            <a:off x="273960" y="2018567"/>
            <a:ext cx="4324418" cy="2582462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ject 41">
            <a:extLst>
              <a:ext uri="{FF2B5EF4-FFF2-40B4-BE49-F238E27FC236}">
                <a16:creationId xmlns:a16="http://schemas.microsoft.com/office/drawing/2014/main" id="{A826FEAA-4318-2D53-0EF0-3C3E2D737CF8}"/>
              </a:ext>
            </a:extLst>
          </p:cNvPr>
          <p:cNvSpPr txBox="1">
            <a:spLocks/>
          </p:cNvSpPr>
          <p:nvPr/>
        </p:nvSpPr>
        <p:spPr>
          <a:xfrm>
            <a:off x="398519" y="2260051"/>
            <a:ext cx="2037650" cy="2224913"/>
          </a:xfrm>
          <a:prstGeom prst="rect">
            <a:avLst/>
          </a:prstGeom>
        </p:spPr>
        <p:txBody>
          <a:bodyPr vert="horz" wrap="square" lIns="0" tIns="8835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Ainda na aba Contexto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,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é possivel visualizar o ranking de reputação dos principais segmentos de mercado monitorados pela Caliber, trazendo uma visão de contexto e de comparabilidade.</a:t>
            </a:r>
            <a:endParaRPr kumimoji="0" lang="pt-BR" sz="1600" i="0" u="none" strike="noStrike" kern="0" cap="none" spc="0" normalizeH="0" baseline="0" noProof="0" dirty="0">
              <a:ln>
                <a:noFill/>
              </a:ln>
              <a:solidFill>
                <a:srgbClr val="14263E"/>
              </a:solidFill>
              <a:effectLst/>
              <a:uLnTx/>
              <a:uFillTx/>
              <a:latin typeface="Inter" panose="02000503000000020004" pitchFamily="2" charset="0"/>
              <a:ea typeface="+mj-ea"/>
              <a:cs typeface="+mj-cs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8DEEE7DA-2E9B-5549-2980-7C1C1FC82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693" y="248526"/>
            <a:ext cx="10501765" cy="839436"/>
          </a:xfrm>
        </p:spPr>
        <p:txBody>
          <a:bodyPr>
            <a:noAutofit/>
          </a:bodyPr>
          <a:lstStyle/>
          <a:p>
            <a:pPr marL="0" marR="0" lvl="0" indent="0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lang="pt-BR" sz="2500" dirty="0"/>
              <a:t>Ranking de reputação dos principais setores da economia global </a:t>
            </a:r>
            <a:br>
              <a:rPr lang="pt-BR" sz="2500" dirty="0"/>
            </a:br>
            <a:r>
              <a:rPr lang="pt-BR" sz="2500" b="1" kern="0" dirty="0" err="1">
                <a:solidFill>
                  <a:srgbClr val="C05D76"/>
                </a:solidFill>
                <a:latin typeface="Inter" panose="02000503000000020004" pitchFamily="2" charset="0"/>
              </a:rPr>
              <a:t>Caliber</a:t>
            </a:r>
            <a:r>
              <a:rPr lang="pt-BR" sz="2500" b="1" kern="0" dirty="0">
                <a:solidFill>
                  <a:srgbClr val="C05D76"/>
                </a:solidFill>
                <a:latin typeface="Inter" panose="02000503000000020004" pitchFamily="2" charset="0"/>
              </a:rPr>
              <a:t> 360</a:t>
            </a:r>
            <a:endParaRPr lang="pt-BR" sz="2500" dirty="0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B72720EF-B576-72F0-7324-5CB4B1CC6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17</a:t>
            </a:fld>
            <a:endParaRPr lang="pt-BR" dirty="0"/>
          </a:p>
        </p:txBody>
      </p:sp>
      <p:pic>
        <p:nvPicPr>
          <p:cNvPr id="17" name="Gráfico 16" descr="Selo novo com preenchimento sólido">
            <a:extLst>
              <a:ext uri="{FF2B5EF4-FFF2-40B4-BE49-F238E27FC236}">
                <a16:creationId xmlns:a16="http://schemas.microsoft.com/office/drawing/2014/main" id="{48C2088A-28D0-764D-F368-F622093BE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9084" y="1666423"/>
            <a:ext cx="477564" cy="477564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6DD14EC9-9833-8FDA-2036-AED67DA5FCFA}"/>
              </a:ext>
            </a:extLst>
          </p:cNvPr>
          <p:cNvGrpSpPr/>
          <p:nvPr/>
        </p:nvGrpSpPr>
        <p:grpSpPr>
          <a:xfrm>
            <a:off x="2641772" y="1595952"/>
            <a:ext cx="9368574" cy="4167465"/>
            <a:chOff x="2641772" y="1595952"/>
            <a:chExt cx="9368574" cy="416746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4577562-E075-F6BE-E047-7D208F32DB42}"/>
                </a:ext>
              </a:extLst>
            </p:cNvPr>
            <p:cNvSpPr/>
            <p:nvPr/>
          </p:nvSpPr>
          <p:spPr>
            <a:xfrm>
              <a:off x="3244362" y="2030144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D09E2F2-C2B5-9DE4-6BBE-C141DC20E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41772" y="1595952"/>
              <a:ext cx="9368574" cy="4167465"/>
            </a:xfrm>
            <a:prstGeom prst="roundRect">
              <a:avLst>
                <a:gd name="adj" fmla="val 3284"/>
              </a:avLst>
            </a:prstGeom>
            <a:solidFill>
              <a:srgbClr val="FEFEFE"/>
            </a:solidFill>
            <a:ln>
              <a:solidFill>
                <a:schemeClr val="bg1"/>
              </a:solidFill>
            </a:ln>
            <a:effectLst>
              <a:outerShdw blurRad="73832" dist="38100" dir="5400000" algn="t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8" name="Rectangle 21">
              <a:extLst>
                <a:ext uri="{FF2B5EF4-FFF2-40B4-BE49-F238E27FC236}">
                  <a16:creationId xmlns:a16="http://schemas.microsoft.com/office/drawing/2014/main" id="{F8870E0F-BCD2-6326-27EC-3D459EF5D428}"/>
                </a:ext>
              </a:extLst>
            </p:cNvPr>
            <p:cNvSpPr/>
            <p:nvPr/>
          </p:nvSpPr>
          <p:spPr>
            <a:xfrm>
              <a:off x="3077344" y="1899533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3424971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5">
            <a:extLst>
              <a:ext uri="{FF2B5EF4-FFF2-40B4-BE49-F238E27FC236}">
                <a16:creationId xmlns:a16="http://schemas.microsoft.com/office/drawing/2014/main" id="{52A33A82-9187-D0C8-6E5E-38A36066720E}"/>
              </a:ext>
            </a:extLst>
          </p:cNvPr>
          <p:cNvSpPr/>
          <p:nvPr/>
        </p:nvSpPr>
        <p:spPr>
          <a:xfrm>
            <a:off x="273960" y="2018567"/>
            <a:ext cx="4324418" cy="2582462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ject 41">
            <a:extLst>
              <a:ext uri="{FF2B5EF4-FFF2-40B4-BE49-F238E27FC236}">
                <a16:creationId xmlns:a16="http://schemas.microsoft.com/office/drawing/2014/main" id="{A826FEAA-4318-2D53-0EF0-3C3E2D737CF8}"/>
              </a:ext>
            </a:extLst>
          </p:cNvPr>
          <p:cNvSpPr txBox="1">
            <a:spLocks/>
          </p:cNvSpPr>
          <p:nvPr/>
        </p:nvSpPr>
        <p:spPr>
          <a:xfrm>
            <a:off x="398518" y="2506275"/>
            <a:ext cx="2678825" cy="1732470"/>
          </a:xfrm>
          <a:prstGeom prst="rect">
            <a:avLst/>
          </a:prstGeom>
        </p:spPr>
        <p:txBody>
          <a:bodyPr vert="horz" wrap="square" lIns="0" tIns="8835" rIns="0" bIns="0" rtlCol="0" anchor="ctr">
            <a:spAutoFit/>
          </a:bodyPr>
          <a:lstStyle>
            <a:lvl1pPr algn="l" defTabSz="909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7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Finalizando </a:t>
            </a:r>
            <a:r>
              <a:rPr lang="pt-BR" sz="1600" b="1" kern="0" dirty="0">
                <a:solidFill>
                  <a:srgbClr val="14263E"/>
                </a:solidFill>
                <a:latin typeface="Inter" panose="02000503000000020004" pitchFamily="2" charset="0"/>
              </a:rPr>
              <a:t>a aba </a:t>
            </a: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Contexto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, 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temos mais de </a:t>
            </a:r>
            <a:r>
              <a:rPr lang="pt-BR" sz="1600" b="1" kern="0" dirty="0">
                <a:solidFill>
                  <a:srgbClr val="14263E"/>
                </a:solidFill>
                <a:latin typeface="Inter" panose="02000503000000020004" pitchFamily="2" charset="0"/>
              </a:rPr>
              <a:t>40 empresas listadas no ISE da B3</a:t>
            </a:r>
            <a:r>
              <a:rPr lang="pt-BR" sz="1600" kern="0" dirty="0">
                <a:solidFill>
                  <a:srgbClr val="14263E"/>
                </a:solidFill>
                <a:latin typeface="Inter" panose="02000503000000020004" pitchFamily="2" charset="0"/>
              </a:rPr>
              <a:t>, permitindo a comparação da sua empresa com as melhores referências em ESG do mercado nacional. 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8DEEE7DA-2E9B-5549-2980-7C1C1FC82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694" y="248526"/>
            <a:ext cx="8271032" cy="839436"/>
          </a:xfrm>
        </p:spPr>
        <p:txBody>
          <a:bodyPr>
            <a:normAutofit fontScale="90000"/>
          </a:bodyPr>
          <a:lstStyle/>
          <a:p>
            <a:pPr marL="0" marR="0" lvl="0" indent="0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lang="pt-BR" dirty="0"/>
              <a:t>Avaliação nacional da sua empresa em comparação com </a:t>
            </a:r>
            <a:br>
              <a:rPr lang="pt-BR" dirty="0"/>
            </a:br>
            <a:r>
              <a:rPr lang="pt-BR" dirty="0"/>
              <a:t>as empresas do ISE da B3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- </a:t>
            </a:r>
            <a:r>
              <a:rPr lang="pt-BR" sz="2800" b="1" kern="0" dirty="0">
                <a:solidFill>
                  <a:srgbClr val="C05D76"/>
                </a:solidFill>
                <a:latin typeface="Inter" panose="02000503000000020004" pitchFamily="2" charset="0"/>
              </a:rPr>
              <a:t>Caliber 360</a:t>
            </a:r>
            <a:endParaRPr lang="pt-BR" dirty="0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B72720EF-B576-72F0-7324-5CB4B1CC6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18</a:t>
            </a:fld>
            <a:endParaRPr lang="pt-BR" dirty="0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6C0A9F90-B56C-0C96-15C2-07D9251AE04E}"/>
              </a:ext>
            </a:extLst>
          </p:cNvPr>
          <p:cNvGrpSpPr/>
          <p:nvPr/>
        </p:nvGrpSpPr>
        <p:grpSpPr>
          <a:xfrm>
            <a:off x="3244362" y="1468571"/>
            <a:ext cx="8673678" cy="3920857"/>
            <a:chOff x="3244362" y="1468571"/>
            <a:chExt cx="8673678" cy="392085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4577562-E075-F6BE-E047-7D208F32DB42}"/>
                </a:ext>
              </a:extLst>
            </p:cNvPr>
            <p:cNvSpPr/>
            <p:nvPr/>
          </p:nvSpPr>
          <p:spPr>
            <a:xfrm>
              <a:off x="3244362" y="2030144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437BBBA3-C39B-39C5-EFD7-E80369E7F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7688" y="1468571"/>
              <a:ext cx="8450352" cy="3920857"/>
            </a:xfrm>
            <a:prstGeom prst="roundRect">
              <a:avLst>
                <a:gd name="adj" fmla="val 3284"/>
              </a:avLst>
            </a:prstGeom>
            <a:solidFill>
              <a:srgbClr val="FEFEFE"/>
            </a:solidFill>
            <a:ln>
              <a:solidFill>
                <a:schemeClr val="bg1"/>
              </a:solidFill>
            </a:ln>
            <a:effectLst>
              <a:outerShdw blurRad="73832" dist="38100" dir="5400000" algn="t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4" name="Rectangle 21">
              <a:extLst>
                <a:ext uri="{FF2B5EF4-FFF2-40B4-BE49-F238E27FC236}">
                  <a16:creationId xmlns:a16="http://schemas.microsoft.com/office/drawing/2014/main" id="{F91B0B3D-6E18-A4BC-FEDE-3E3590170D1C}"/>
                </a:ext>
              </a:extLst>
            </p:cNvPr>
            <p:cNvSpPr/>
            <p:nvPr/>
          </p:nvSpPr>
          <p:spPr>
            <a:xfrm>
              <a:off x="3921370" y="1791855"/>
              <a:ext cx="1186998" cy="70426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8" name="Gráfico 7" descr="Selo novo com preenchimento sólido">
            <a:extLst>
              <a:ext uri="{FF2B5EF4-FFF2-40B4-BE49-F238E27FC236}">
                <a16:creationId xmlns:a16="http://schemas.microsoft.com/office/drawing/2014/main" id="{4A4583C1-6A51-C115-0156-4D6AD04D8C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9084" y="1666423"/>
            <a:ext cx="477564" cy="47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48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562FEF41-3C56-3840-D0DA-1EF59FF81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/>
              <a:t>Estrutura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3393788-1095-C761-A197-BCD76473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19</a:t>
            </a:fld>
            <a:endParaRPr lang="pt-BR" dirty="0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FEEB3838-C3A2-CFED-E5E5-364BD90F5BA2}"/>
              </a:ext>
            </a:extLst>
          </p:cNvPr>
          <p:cNvSpPr txBox="1"/>
          <p:nvPr/>
        </p:nvSpPr>
        <p:spPr>
          <a:xfrm>
            <a:off x="5184762" y="1874728"/>
            <a:ext cx="6856442" cy="31085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Nossas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novas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soluções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Visão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do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serviço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Caliber 360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Visão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do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serviço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Caliber Focus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Sobre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a Caliber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7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45">
            <a:extLst>
              <a:ext uri="{FF2B5EF4-FFF2-40B4-BE49-F238E27FC236}">
                <a16:creationId xmlns:a16="http://schemas.microsoft.com/office/drawing/2014/main" id="{57968D82-185C-A156-BC5C-1CC8A1FAD8DF}"/>
              </a:ext>
            </a:extLst>
          </p:cNvPr>
          <p:cNvSpPr/>
          <p:nvPr/>
        </p:nvSpPr>
        <p:spPr>
          <a:xfrm>
            <a:off x="2573375" y="1643814"/>
            <a:ext cx="7939453" cy="4427507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b="1" dirty="0"/>
          </a:p>
        </p:txBody>
      </p:sp>
      <p:sp>
        <p:nvSpPr>
          <p:cNvPr id="54" name="object 4">
            <a:extLst>
              <a:ext uri="{FF2B5EF4-FFF2-40B4-BE49-F238E27FC236}">
                <a16:creationId xmlns:a16="http://schemas.microsoft.com/office/drawing/2014/main" id="{C05AA30C-142E-3BDF-46F4-5489D4A4B7BF}"/>
              </a:ext>
            </a:extLst>
          </p:cNvPr>
          <p:cNvSpPr/>
          <p:nvPr/>
        </p:nvSpPr>
        <p:spPr>
          <a:xfrm flipV="1">
            <a:off x="5899418" y="3220310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56" name="object 6">
            <a:extLst>
              <a:ext uri="{FF2B5EF4-FFF2-40B4-BE49-F238E27FC236}">
                <a16:creationId xmlns:a16="http://schemas.microsoft.com/office/drawing/2014/main" id="{92CA0613-9C3F-6D09-09BB-F8661EA2F558}"/>
              </a:ext>
            </a:extLst>
          </p:cNvPr>
          <p:cNvSpPr/>
          <p:nvPr/>
        </p:nvSpPr>
        <p:spPr>
          <a:xfrm>
            <a:off x="5899418" y="4057803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58" name="object 8">
            <a:extLst>
              <a:ext uri="{FF2B5EF4-FFF2-40B4-BE49-F238E27FC236}">
                <a16:creationId xmlns:a16="http://schemas.microsoft.com/office/drawing/2014/main" id="{DD3F2935-B551-0875-1B35-70168C2006B6}"/>
              </a:ext>
            </a:extLst>
          </p:cNvPr>
          <p:cNvSpPr/>
          <p:nvPr/>
        </p:nvSpPr>
        <p:spPr>
          <a:xfrm>
            <a:off x="5899418" y="4637098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60" name="object 10">
            <a:extLst>
              <a:ext uri="{FF2B5EF4-FFF2-40B4-BE49-F238E27FC236}">
                <a16:creationId xmlns:a16="http://schemas.microsoft.com/office/drawing/2014/main" id="{5B7B0109-7C5D-8A06-751B-6124FF71B212}"/>
              </a:ext>
            </a:extLst>
          </p:cNvPr>
          <p:cNvSpPr/>
          <p:nvPr/>
        </p:nvSpPr>
        <p:spPr>
          <a:xfrm>
            <a:off x="5899418" y="5216393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62" name="object 12">
            <a:extLst>
              <a:ext uri="{FF2B5EF4-FFF2-40B4-BE49-F238E27FC236}">
                <a16:creationId xmlns:a16="http://schemas.microsoft.com/office/drawing/2014/main" id="{FD78D574-D388-CC96-99A2-84E5BC3A3261}"/>
              </a:ext>
            </a:extLst>
          </p:cNvPr>
          <p:cNvSpPr/>
          <p:nvPr/>
        </p:nvSpPr>
        <p:spPr>
          <a:xfrm>
            <a:off x="5899418" y="5795688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64" name="object 18">
            <a:extLst>
              <a:ext uri="{FF2B5EF4-FFF2-40B4-BE49-F238E27FC236}">
                <a16:creationId xmlns:a16="http://schemas.microsoft.com/office/drawing/2014/main" id="{0663DF70-DEE9-4182-8EB6-1B0BB86863EE}"/>
              </a:ext>
            </a:extLst>
          </p:cNvPr>
          <p:cNvSpPr/>
          <p:nvPr/>
        </p:nvSpPr>
        <p:spPr>
          <a:xfrm>
            <a:off x="5899418" y="2686732"/>
            <a:ext cx="3984256" cy="45719"/>
          </a:xfrm>
          <a:custGeom>
            <a:avLst/>
            <a:gdLst/>
            <a:ahLst/>
            <a:cxnLst/>
            <a:rect l="l" t="t" r="r" b="b"/>
            <a:pathLst>
              <a:path w="3868420">
                <a:moveTo>
                  <a:pt x="0" y="0"/>
                </a:moveTo>
                <a:lnTo>
                  <a:pt x="38683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1100" b="1" dirty="0"/>
          </a:p>
        </p:txBody>
      </p:sp>
      <p:sp>
        <p:nvSpPr>
          <p:cNvPr id="66" name="object 22">
            <a:extLst>
              <a:ext uri="{FF2B5EF4-FFF2-40B4-BE49-F238E27FC236}">
                <a16:creationId xmlns:a16="http://schemas.microsoft.com/office/drawing/2014/main" id="{3991D7CB-CE5F-9663-DBDB-4E5E952F1777}"/>
              </a:ext>
            </a:extLst>
          </p:cNvPr>
          <p:cNvSpPr txBox="1"/>
          <p:nvPr/>
        </p:nvSpPr>
        <p:spPr>
          <a:xfrm>
            <a:off x="1637348" y="2519187"/>
            <a:ext cx="1909920" cy="746842"/>
          </a:xfrm>
          <a:prstGeom prst="rect">
            <a:avLst/>
          </a:prstGeom>
        </p:spPr>
        <p:txBody>
          <a:bodyPr vert="horz" wrap="square" lIns="0" tIns="8099" rIns="0" bIns="0" rtlCol="0">
            <a:spAutoFit/>
          </a:bodyPr>
          <a:lstStyle/>
          <a:p>
            <a:pPr marL="7362" algn="ctr">
              <a:spcBef>
                <a:spcPts val="64"/>
              </a:spcBef>
            </a:pPr>
            <a:r>
              <a:rPr lang="en-US" sz="2400" b="1" dirty="0">
                <a:solidFill>
                  <a:srgbClr val="C05D76"/>
                </a:solidFill>
                <a:highlight>
                  <a:srgbClr val="F6F7F2"/>
                </a:highlight>
                <a:latin typeface="Inter"/>
                <a:cs typeface="Inter"/>
              </a:rPr>
              <a:t>Caliber Focus</a:t>
            </a:r>
          </a:p>
        </p:txBody>
      </p:sp>
      <p:sp>
        <p:nvSpPr>
          <p:cNvPr id="69" name="object 25">
            <a:extLst>
              <a:ext uri="{FF2B5EF4-FFF2-40B4-BE49-F238E27FC236}">
                <a16:creationId xmlns:a16="http://schemas.microsoft.com/office/drawing/2014/main" id="{6CEAFF7D-7677-C73B-9AB9-38E5E9403F6E}"/>
              </a:ext>
            </a:extLst>
          </p:cNvPr>
          <p:cNvSpPr txBox="1"/>
          <p:nvPr/>
        </p:nvSpPr>
        <p:spPr>
          <a:xfrm>
            <a:off x="3812699" y="2183045"/>
            <a:ext cx="1822388" cy="285920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b="1" dirty="0">
                <a:solidFill>
                  <a:srgbClr val="17253C"/>
                </a:solidFill>
                <a:latin typeface="Inter"/>
                <a:cs typeface="Inter"/>
              </a:rPr>
              <a:t>Propósito principal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73" name="object 28">
            <a:extLst>
              <a:ext uri="{FF2B5EF4-FFF2-40B4-BE49-F238E27FC236}">
                <a16:creationId xmlns:a16="http://schemas.microsoft.com/office/drawing/2014/main" id="{41911A37-6AEC-DE6C-61EC-5BC40CB4081E}"/>
              </a:ext>
            </a:extLst>
          </p:cNvPr>
          <p:cNvSpPr txBox="1"/>
          <p:nvPr/>
        </p:nvSpPr>
        <p:spPr>
          <a:xfrm>
            <a:off x="4381184" y="2868581"/>
            <a:ext cx="724673" cy="285920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b="1" spc="-6" dirty="0">
                <a:solidFill>
                  <a:srgbClr val="17253C"/>
                </a:solidFill>
                <a:latin typeface="Inter"/>
                <a:cs typeface="Inter"/>
              </a:rPr>
              <a:t>Target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76" name="object 31">
            <a:extLst>
              <a:ext uri="{FF2B5EF4-FFF2-40B4-BE49-F238E27FC236}">
                <a16:creationId xmlns:a16="http://schemas.microsoft.com/office/drawing/2014/main" id="{1C38A3E5-85CC-D25D-A182-C50C38E18484}"/>
              </a:ext>
            </a:extLst>
          </p:cNvPr>
          <p:cNvSpPr txBox="1"/>
          <p:nvPr/>
        </p:nvSpPr>
        <p:spPr>
          <a:xfrm>
            <a:off x="3871464" y="3418439"/>
            <a:ext cx="1708917" cy="561060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173380" marR="2945" indent="-166385" algn="ctr">
              <a:spcBef>
                <a:spcPts val="55"/>
              </a:spcBef>
            </a:pPr>
            <a:r>
              <a:rPr lang="pt-BR" b="1" spc="-6" dirty="0">
                <a:solidFill>
                  <a:srgbClr val="17253C"/>
                </a:solidFill>
                <a:latin typeface="Inter"/>
                <a:cs typeface="Inter"/>
              </a:rPr>
              <a:t>Seleção de respondentes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79" name="object 34">
            <a:extLst>
              <a:ext uri="{FF2B5EF4-FFF2-40B4-BE49-F238E27FC236}">
                <a16:creationId xmlns:a16="http://schemas.microsoft.com/office/drawing/2014/main" id="{3660E55F-685C-852C-CEC7-DBE48B9A781F}"/>
              </a:ext>
            </a:extLst>
          </p:cNvPr>
          <p:cNvSpPr txBox="1"/>
          <p:nvPr/>
        </p:nvSpPr>
        <p:spPr>
          <a:xfrm>
            <a:off x="3812700" y="4239650"/>
            <a:ext cx="1822386" cy="285920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b="1" spc="-6" dirty="0">
                <a:solidFill>
                  <a:srgbClr val="17253C"/>
                </a:solidFill>
                <a:latin typeface="Inter"/>
                <a:cs typeface="Inter"/>
              </a:rPr>
              <a:t>Métricas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81" name="object 37">
            <a:extLst>
              <a:ext uri="{FF2B5EF4-FFF2-40B4-BE49-F238E27FC236}">
                <a16:creationId xmlns:a16="http://schemas.microsoft.com/office/drawing/2014/main" id="{719EFD5A-8825-7EAE-35A9-84520AA77ED5}"/>
              </a:ext>
            </a:extLst>
          </p:cNvPr>
          <p:cNvSpPr txBox="1"/>
          <p:nvPr/>
        </p:nvSpPr>
        <p:spPr>
          <a:xfrm>
            <a:off x="3812699" y="4818946"/>
            <a:ext cx="1822388" cy="285920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b="1" spc="-6" dirty="0">
                <a:solidFill>
                  <a:srgbClr val="17253C"/>
                </a:solidFill>
                <a:latin typeface="Inter"/>
                <a:cs typeface="Inter"/>
              </a:rPr>
              <a:t>Frequência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84" name="object 40">
            <a:extLst>
              <a:ext uri="{FF2B5EF4-FFF2-40B4-BE49-F238E27FC236}">
                <a16:creationId xmlns:a16="http://schemas.microsoft.com/office/drawing/2014/main" id="{D006F2DD-53AF-A788-E379-CE2C4231A1AB}"/>
              </a:ext>
            </a:extLst>
          </p:cNvPr>
          <p:cNvSpPr txBox="1"/>
          <p:nvPr/>
        </p:nvSpPr>
        <p:spPr>
          <a:xfrm>
            <a:off x="3812700" y="5398239"/>
            <a:ext cx="1822387" cy="285920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algn="ctr">
              <a:spcBef>
                <a:spcPts val="70"/>
              </a:spcBef>
            </a:pPr>
            <a:r>
              <a:rPr lang="pt-BR" b="1" spc="-6" dirty="0">
                <a:solidFill>
                  <a:srgbClr val="17253C"/>
                </a:solidFill>
                <a:latin typeface="Inter"/>
                <a:cs typeface="Inter"/>
              </a:rPr>
              <a:t>Cobertura</a:t>
            </a:r>
            <a:endParaRPr b="1" dirty="0">
              <a:latin typeface="Inter"/>
              <a:cs typeface="Inter"/>
            </a:endParaRPr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2E34786D-83DE-F2AA-6CF2-5016D8ECADC1}"/>
              </a:ext>
            </a:extLst>
          </p:cNvPr>
          <p:cNvSpPr/>
          <p:nvPr/>
        </p:nvSpPr>
        <p:spPr>
          <a:xfrm>
            <a:off x="1660311" y="3344221"/>
            <a:ext cx="1746057" cy="1746057"/>
          </a:xfrm>
          <a:custGeom>
            <a:avLst/>
            <a:gdLst/>
            <a:ahLst/>
            <a:cxnLst/>
            <a:rect l="l" t="t" r="r" b="b"/>
            <a:pathLst>
              <a:path w="960120" h="960120">
                <a:moveTo>
                  <a:pt x="479749" y="959498"/>
                </a:moveTo>
                <a:lnTo>
                  <a:pt x="430697" y="957021"/>
                </a:lnTo>
                <a:lnTo>
                  <a:pt x="383062" y="949751"/>
                </a:lnTo>
                <a:lnTo>
                  <a:pt x="337086" y="937929"/>
                </a:lnTo>
                <a:lnTo>
                  <a:pt x="293009" y="921796"/>
                </a:lnTo>
                <a:lnTo>
                  <a:pt x="251072" y="901594"/>
                </a:lnTo>
                <a:lnTo>
                  <a:pt x="211516" y="877564"/>
                </a:lnTo>
                <a:lnTo>
                  <a:pt x="174584" y="849946"/>
                </a:lnTo>
                <a:lnTo>
                  <a:pt x="140515" y="818982"/>
                </a:lnTo>
                <a:lnTo>
                  <a:pt x="109551" y="784913"/>
                </a:lnTo>
                <a:lnTo>
                  <a:pt x="81933" y="747981"/>
                </a:lnTo>
                <a:lnTo>
                  <a:pt x="57903" y="708425"/>
                </a:lnTo>
                <a:lnTo>
                  <a:pt x="37701" y="666488"/>
                </a:lnTo>
                <a:lnTo>
                  <a:pt x="21568" y="622411"/>
                </a:lnTo>
                <a:lnTo>
                  <a:pt x="9746" y="576435"/>
                </a:lnTo>
                <a:lnTo>
                  <a:pt x="2476" y="528800"/>
                </a:lnTo>
                <a:lnTo>
                  <a:pt x="0" y="479749"/>
                </a:lnTo>
                <a:lnTo>
                  <a:pt x="2476" y="430697"/>
                </a:lnTo>
                <a:lnTo>
                  <a:pt x="9746" y="383062"/>
                </a:lnTo>
                <a:lnTo>
                  <a:pt x="21568" y="337086"/>
                </a:lnTo>
                <a:lnTo>
                  <a:pt x="37701" y="293009"/>
                </a:lnTo>
                <a:lnTo>
                  <a:pt x="57903" y="251072"/>
                </a:lnTo>
                <a:lnTo>
                  <a:pt x="81933" y="211516"/>
                </a:lnTo>
                <a:lnTo>
                  <a:pt x="109551" y="174584"/>
                </a:lnTo>
                <a:lnTo>
                  <a:pt x="140515" y="140515"/>
                </a:lnTo>
                <a:lnTo>
                  <a:pt x="174584" y="109551"/>
                </a:lnTo>
                <a:lnTo>
                  <a:pt x="211516" y="81933"/>
                </a:lnTo>
                <a:lnTo>
                  <a:pt x="251072" y="57903"/>
                </a:lnTo>
                <a:lnTo>
                  <a:pt x="293009" y="37701"/>
                </a:lnTo>
                <a:lnTo>
                  <a:pt x="337086" y="21568"/>
                </a:lnTo>
                <a:lnTo>
                  <a:pt x="383062" y="9746"/>
                </a:lnTo>
                <a:lnTo>
                  <a:pt x="430697" y="2476"/>
                </a:lnTo>
                <a:lnTo>
                  <a:pt x="479749" y="0"/>
                </a:lnTo>
                <a:lnTo>
                  <a:pt x="528800" y="2476"/>
                </a:lnTo>
                <a:lnTo>
                  <a:pt x="576435" y="9746"/>
                </a:lnTo>
                <a:lnTo>
                  <a:pt x="622411" y="21568"/>
                </a:lnTo>
                <a:lnTo>
                  <a:pt x="666488" y="37701"/>
                </a:lnTo>
                <a:lnTo>
                  <a:pt x="708425" y="57903"/>
                </a:lnTo>
                <a:lnTo>
                  <a:pt x="747981" y="81933"/>
                </a:lnTo>
                <a:lnTo>
                  <a:pt x="784913" y="109551"/>
                </a:lnTo>
                <a:lnTo>
                  <a:pt x="818982" y="140515"/>
                </a:lnTo>
                <a:lnTo>
                  <a:pt x="849946" y="174584"/>
                </a:lnTo>
                <a:lnTo>
                  <a:pt x="877564" y="211516"/>
                </a:lnTo>
                <a:lnTo>
                  <a:pt x="901594" y="251072"/>
                </a:lnTo>
                <a:lnTo>
                  <a:pt x="921796" y="293009"/>
                </a:lnTo>
                <a:lnTo>
                  <a:pt x="937929" y="337086"/>
                </a:lnTo>
                <a:lnTo>
                  <a:pt x="949751" y="383062"/>
                </a:lnTo>
                <a:lnTo>
                  <a:pt x="957021" y="430697"/>
                </a:lnTo>
                <a:lnTo>
                  <a:pt x="959498" y="479749"/>
                </a:lnTo>
                <a:lnTo>
                  <a:pt x="957021" y="528800"/>
                </a:lnTo>
                <a:lnTo>
                  <a:pt x="949751" y="576435"/>
                </a:lnTo>
                <a:lnTo>
                  <a:pt x="937929" y="622411"/>
                </a:lnTo>
                <a:lnTo>
                  <a:pt x="921796" y="666488"/>
                </a:lnTo>
                <a:lnTo>
                  <a:pt x="901594" y="708425"/>
                </a:lnTo>
                <a:lnTo>
                  <a:pt x="877564" y="747981"/>
                </a:lnTo>
                <a:lnTo>
                  <a:pt x="849946" y="784913"/>
                </a:lnTo>
                <a:lnTo>
                  <a:pt x="818982" y="818982"/>
                </a:lnTo>
                <a:lnTo>
                  <a:pt x="784913" y="849946"/>
                </a:lnTo>
                <a:lnTo>
                  <a:pt x="747981" y="877564"/>
                </a:lnTo>
                <a:lnTo>
                  <a:pt x="708425" y="901594"/>
                </a:lnTo>
                <a:lnTo>
                  <a:pt x="666488" y="921796"/>
                </a:lnTo>
                <a:lnTo>
                  <a:pt x="622411" y="937929"/>
                </a:lnTo>
                <a:lnTo>
                  <a:pt x="576435" y="949751"/>
                </a:lnTo>
                <a:lnTo>
                  <a:pt x="528800" y="957021"/>
                </a:lnTo>
                <a:lnTo>
                  <a:pt x="479749" y="959498"/>
                </a:lnTo>
                <a:close/>
              </a:path>
            </a:pathLst>
          </a:custGeom>
          <a:solidFill>
            <a:srgbClr val="FEFEFE"/>
          </a:solidFill>
          <a:effectLst>
            <a:outerShdw blurRad="50800" dist="38100" dir="5400000" algn="t" rotWithShape="0">
              <a:srgbClr val="18263C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endParaRPr sz="1043" dirty="0"/>
          </a:p>
        </p:txBody>
      </p:sp>
      <p:pic>
        <p:nvPicPr>
          <p:cNvPr id="8" name="Picture 17">
            <a:extLst>
              <a:ext uri="{FF2B5EF4-FFF2-40B4-BE49-F238E27FC236}">
                <a16:creationId xmlns:a16="http://schemas.microsoft.com/office/drawing/2014/main" id="{DD99FD2D-50B3-1DEB-474A-1848AFD12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604" y="3347312"/>
            <a:ext cx="1740601" cy="1740601"/>
          </a:xfrm>
          <a:prstGeom prst="rect">
            <a:avLst/>
          </a:prstGeom>
        </p:spPr>
      </p:pic>
      <p:sp>
        <p:nvSpPr>
          <p:cNvPr id="11" name="object 24">
            <a:extLst>
              <a:ext uri="{FF2B5EF4-FFF2-40B4-BE49-F238E27FC236}">
                <a16:creationId xmlns:a16="http://schemas.microsoft.com/office/drawing/2014/main" id="{CC2B253A-A010-6AC4-3F26-5610797B09BC}"/>
              </a:ext>
            </a:extLst>
          </p:cNvPr>
          <p:cNvSpPr txBox="1"/>
          <p:nvPr/>
        </p:nvSpPr>
        <p:spPr>
          <a:xfrm>
            <a:off x="5870845" y="2202878"/>
            <a:ext cx="4041403" cy="496710"/>
          </a:xfrm>
          <a:prstGeom prst="rect">
            <a:avLst/>
          </a:prstGeom>
        </p:spPr>
        <p:txBody>
          <a:bodyPr vert="horz" wrap="square" lIns="0" tIns="8099" rIns="0" bIns="0" rtlCol="0">
            <a:spAutoFit/>
          </a:bodyPr>
          <a:lstStyle/>
          <a:p>
            <a:pPr marL="7362" marR="2945" lvl="0" indent="0" algn="ctr" defTabSz="914400" rtl="0" eaLnBrk="1" fontAlgn="auto" latinLnBrk="0" hangingPunct="1">
              <a:lnSpc>
                <a:spcPct val="117300"/>
              </a:lnSpc>
              <a:spcBef>
                <a:spcPts val="13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Analisar detalhadamente uma questão específica </a:t>
            </a:r>
            <a:b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</a:b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ou um grupo de partes interessadas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Inter"/>
            </a:endParaRPr>
          </a:p>
        </p:txBody>
      </p:sp>
      <p:sp>
        <p:nvSpPr>
          <p:cNvPr id="12" name="object 27">
            <a:extLst>
              <a:ext uri="{FF2B5EF4-FFF2-40B4-BE49-F238E27FC236}">
                <a16:creationId xmlns:a16="http://schemas.microsoft.com/office/drawing/2014/main" id="{364513D9-C3DB-1E3B-4AD3-9C8275EFB34A}"/>
              </a:ext>
            </a:extLst>
          </p:cNvPr>
          <p:cNvSpPr txBox="1"/>
          <p:nvPr/>
        </p:nvSpPr>
        <p:spPr>
          <a:xfrm>
            <a:off x="5899418" y="2909401"/>
            <a:ext cx="3984256" cy="224365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marR="0" lvl="0" indent="0" algn="ctr" defTabSz="914400" rtl="0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1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Stakeholders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 selecionados</a:t>
            </a:r>
            <a:endParaRPr kumimoji="0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Inter"/>
              <a:ea typeface="+mn-ea"/>
              <a:cs typeface="Inter"/>
            </a:endParaRPr>
          </a:p>
        </p:txBody>
      </p:sp>
      <p:sp>
        <p:nvSpPr>
          <p:cNvPr id="15" name="object 30">
            <a:extLst>
              <a:ext uri="{FF2B5EF4-FFF2-40B4-BE49-F238E27FC236}">
                <a16:creationId xmlns:a16="http://schemas.microsoft.com/office/drawing/2014/main" id="{027D6EEB-D84D-36A1-F9B8-663735D4830D}"/>
              </a:ext>
            </a:extLst>
          </p:cNvPr>
          <p:cNvSpPr txBox="1"/>
          <p:nvPr/>
        </p:nvSpPr>
        <p:spPr>
          <a:xfrm>
            <a:off x="5886511" y="3565177"/>
            <a:ext cx="4010071" cy="243537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/>
          <a:p>
            <a:pPr marL="214608" marR="2945" lvl="0" indent="-207614" algn="ctr" defTabSz="914400" rtl="0" eaLnBrk="1" fontAlgn="auto" latinLnBrk="0" hangingPunct="1">
              <a:lnSpc>
                <a:spcPct val="1173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Com base em sua formação profissional ou social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Inter"/>
            </a:endParaRPr>
          </a:p>
        </p:txBody>
      </p:sp>
      <p:sp>
        <p:nvSpPr>
          <p:cNvPr id="17" name="object 33">
            <a:extLst>
              <a:ext uri="{FF2B5EF4-FFF2-40B4-BE49-F238E27FC236}">
                <a16:creationId xmlns:a16="http://schemas.microsoft.com/office/drawing/2014/main" id="{CAF0EF23-6FEB-3CCF-2F87-2BAB57844763}"/>
              </a:ext>
            </a:extLst>
          </p:cNvPr>
          <p:cNvSpPr txBox="1"/>
          <p:nvPr/>
        </p:nvSpPr>
        <p:spPr>
          <a:xfrm>
            <a:off x="5848751" y="4254396"/>
            <a:ext cx="4085590" cy="224365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marR="0" lvl="0" indent="0" algn="ctr" defTabSz="914400" rtl="0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+ </a:t>
            </a:r>
            <a:r>
              <a:rPr lang="pt-BR" sz="1400" b="1" dirty="0">
                <a:solidFill>
                  <a:srgbClr val="17253C"/>
                </a:solidFill>
                <a:latin typeface="Inter"/>
              </a:rPr>
              <a:t>Conscientização, Hábitos e Atitudes, Motivações...</a:t>
            </a:r>
            <a:endParaRPr sz="1400" b="1" dirty="0">
              <a:solidFill>
                <a:srgbClr val="17253C"/>
              </a:solidFill>
              <a:latin typeface="Inter"/>
            </a:endParaRPr>
          </a:p>
        </p:txBody>
      </p:sp>
      <p:sp>
        <p:nvSpPr>
          <p:cNvPr id="19" name="object 39">
            <a:extLst>
              <a:ext uri="{FF2B5EF4-FFF2-40B4-BE49-F238E27FC236}">
                <a16:creationId xmlns:a16="http://schemas.microsoft.com/office/drawing/2014/main" id="{17A951F4-5AF1-8548-5331-3DE286B7B29E}"/>
              </a:ext>
            </a:extLst>
          </p:cNvPr>
          <p:cNvSpPr txBox="1"/>
          <p:nvPr/>
        </p:nvSpPr>
        <p:spPr>
          <a:xfrm>
            <a:off x="6600010" y="5417868"/>
            <a:ext cx="2583072" cy="224365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marR="0" lvl="0" indent="0" algn="ctr" defTabSz="914400" rtl="0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Global,</a:t>
            </a:r>
            <a:r>
              <a:rPr kumimoji="0" sz="1400" b="1" i="0" u="none" strike="noStrike" kern="1200" cap="none" spc="9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regional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 e</a:t>
            </a:r>
            <a:r>
              <a:rPr kumimoji="0" sz="1400" b="1" i="0" u="none" strike="noStrike" kern="1200" cap="none" spc="14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 </a:t>
            </a:r>
            <a:r>
              <a:rPr kumimoji="0" sz="1400" b="1" i="0" u="none" strike="noStrike" kern="1200" cap="none" spc="-12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local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Inter"/>
            </a:endParaRPr>
          </a:p>
        </p:txBody>
      </p:sp>
      <p:sp>
        <p:nvSpPr>
          <p:cNvPr id="20" name="object 35">
            <a:extLst>
              <a:ext uri="{FF2B5EF4-FFF2-40B4-BE49-F238E27FC236}">
                <a16:creationId xmlns:a16="http://schemas.microsoft.com/office/drawing/2014/main" id="{CD2EB52F-4B75-AE0C-07AC-6B39C22135CB}"/>
              </a:ext>
            </a:extLst>
          </p:cNvPr>
          <p:cNvSpPr txBox="1"/>
          <p:nvPr/>
        </p:nvSpPr>
        <p:spPr>
          <a:xfrm>
            <a:off x="5944623" y="4823619"/>
            <a:ext cx="3893846" cy="224365"/>
          </a:xfrm>
          <a:prstGeom prst="rect">
            <a:avLst/>
          </a:prstGeom>
        </p:spPr>
        <p:txBody>
          <a:bodyPr vert="horz" wrap="square" lIns="0" tIns="8835" rIns="0" bIns="0" rtlCol="0">
            <a:spAutoFit/>
          </a:bodyPr>
          <a:lstStyle/>
          <a:p>
            <a:pPr marL="7362" marR="0" lvl="0" indent="0" algn="ctr" defTabSz="914400" rtl="0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Monitoramento contínuo (em tempo real)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Inter"/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DBB926A2-E0CB-E5AF-D121-DE0AB876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kern="0" dirty="0">
                <a:solidFill>
                  <a:srgbClr val="14263E"/>
                </a:solidFill>
                <a:latin typeface="Inter" panose="02000503000000020004" pitchFamily="2" charset="0"/>
              </a:rPr>
              <a:t>Conhecendo mais sobre o serviço </a:t>
            </a:r>
            <a:r>
              <a:rPr lang="pt-BR" sz="2800" b="1" kern="0" dirty="0">
                <a:solidFill>
                  <a:srgbClr val="C05D76"/>
                </a:solidFill>
                <a:latin typeface="Inter" panose="02000503000000020004" pitchFamily="2" charset="0"/>
              </a:rPr>
              <a:t>Caliber Focus</a:t>
            </a:r>
            <a:endParaRPr lang="pt-BR" dirty="0"/>
          </a:p>
        </p:txBody>
      </p:sp>
      <p:sp>
        <p:nvSpPr>
          <p:cNvPr id="22" name="Espaço Reservado para Número de Slide 21">
            <a:extLst>
              <a:ext uri="{FF2B5EF4-FFF2-40B4-BE49-F238E27FC236}">
                <a16:creationId xmlns:a16="http://schemas.microsoft.com/office/drawing/2014/main" id="{4B26F47A-47E3-95AF-38D4-DBA05D8EE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3720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5">
            <a:extLst>
              <a:ext uri="{FF2B5EF4-FFF2-40B4-BE49-F238E27FC236}">
                <a16:creationId xmlns:a16="http://schemas.microsoft.com/office/drawing/2014/main" id="{04BBF178-3D46-F041-26E1-166444C5EEBB}"/>
              </a:ext>
            </a:extLst>
          </p:cNvPr>
          <p:cNvSpPr/>
          <p:nvPr/>
        </p:nvSpPr>
        <p:spPr>
          <a:xfrm>
            <a:off x="273960" y="2018567"/>
            <a:ext cx="4324418" cy="2755656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FB28A45-40CD-1E9C-9A63-803387386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01" y="1350448"/>
            <a:ext cx="7969645" cy="484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B4CD9FA-D74E-4526-5536-CB12F858B43C}"/>
              </a:ext>
            </a:extLst>
          </p:cNvPr>
          <p:cNvSpPr txBox="1"/>
          <p:nvPr/>
        </p:nvSpPr>
        <p:spPr>
          <a:xfrm>
            <a:off x="381623" y="2239639"/>
            <a:ext cx="34920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Dados acionáveis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Esqueça o rastreamento pouco frequente ou pesquisas caras e pontuais.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18263C"/>
              </a:solidFill>
              <a:effectLst/>
              <a:uLnTx/>
              <a:uFillTx/>
              <a:latin typeface="Inter" panose="020005030000000200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O Caliber Focus está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sempre ativo e captura dados continuamente em tempo real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,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nter" panose="02000503000000020004"/>
              </a:rPr>
              <a:t>fornecendo </a:t>
            </a:r>
            <a:r>
              <a:rPr kumimoji="0" lang="pt-BR" sz="1600" b="0" i="1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nter" panose="02000503000000020004"/>
              </a:rPr>
              <a:t>insights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nter" panose="02000503000000020004"/>
              </a:rPr>
              <a:t>que lhe permitem agir imediatamente.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Inter" panose="02000503000000020004"/>
            </a:endParaRP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25DBD5B-288B-C240-320D-8515CC161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Gestão contínua</a:t>
            </a:r>
            <a:b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</a:br>
            <a:r>
              <a:rPr lang="pt-BR" sz="2800" b="1" kern="0" dirty="0">
                <a:solidFill>
                  <a:srgbClr val="C05D76"/>
                </a:solidFill>
                <a:latin typeface="Inter" panose="02000503000000020004" pitchFamily="2" charset="0"/>
              </a:rPr>
              <a:t>Caliber Focus</a:t>
            </a:r>
            <a:endParaRPr lang="pt-BR" dirty="0"/>
          </a:p>
        </p:txBody>
      </p:sp>
      <p:pic>
        <p:nvPicPr>
          <p:cNvPr id="7" name="Gráfico 6" descr="Selo novo com preenchimento sólido">
            <a:extLst>
              <a:ext uri="{FF2B5EF4-FFF2-40B4-BE49-F238E27FC236}">
                <a16:creationId xmlns:a16="http://schemas.microsoft.com/office/drawing/2014/main" id="{0208A527-2E69-9462-A13E-4CA3B28C93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53660" y="1680491"/>
            <a:ext cx="477564" cy="47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63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90B487F-01D8-C0A7-A0FC-CCF30E618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Avaliação da efetividade de campanhas na construção da reputação</a:t>
            </a:r>
            <a:b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</a:br>
            <a:r>
              <a:rPr lang="pt-BR" sz="2800" b="1" kern="0" dirty="0">
                <a:solidFill>
                  <a:srgbClr val="C05D76"/>
                </a:solidFill>
                <a:latin typeface="Inter" panose="02000503000000020004" pitchFamily="2" charset="0"/>
              </a:rPr>
              <a:t>Caliber Focus</a:t>
            </a:r>
            <a:endParaRPr lang="pt-BR" dirty="0"/>
          </a:p>
        </p:txBody>
      </p:sp>
      <p:sp>
        <p:nvSpPr>
          <p:cNvPr id="14" name="Rectangle 45">
            <a:extLst>
              <a:ext uri="{FF2B5EF4-FFF2-40B4-BE49-F238E27FC236}">
                <a16:creationId xmlns:a16="http://schemas.microsoft.com/office/drawing/2014/main" id="{04BBF178-3D46-F041-26E1-166444C5EEBB}"/>
              </a:ext>
            </a:extLst>
          </p:cNvPr>
          <p:cNvSpPr/>
          <p:nvPr/>
        </p:nvSpPr>
        <p:spPr>
          <a:xfrm>
            <a:off x="273960" y="2018567"/>
            <a:ext cx="4324418" cy="3610080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5FDE1EF-7F96-8397-5C5B-DD54A5D3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696" y="1229354"/>
            <a:ext cx="8329637" cy="513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4C9CF40-E012-1ED8-256E-F710C2EDC115}"/>
              </a:ext>
            </a:extLst>
          </p:cNvPr>
          <p:cNvSpPr txBox="1"/>
          <p:nvPr/>
        </p:nvSpPr>
        <p:spPr>
          <a:xfrm>
            <a:off x="471948" y="2320760"/>
            <a:ext cx="320574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Flexibilidade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Quer </a:t>
            </a:r>
            <a:r>
              <a:rPr lang="pt-BR" sz="1600" dirty="0">
                <a:solidFill>
                  <a:srgbClr val="18263C"/>
                </a:solidFill>
                <a:latin typeface="Inter" panose="02000503000000020004"/>
              </a:rPr>
              <a:t>incluir um lançamento de produto, campanha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de marketing ou </a:t>
            </a:r>
            <a:r>
              <a:rPr lang="pt-BR" sz="1600" dirty="0">
                <a:solidFill>
                  <a:srgbClr val="18263C"/>
                </a:solidFill>
                <a:latin typeface="Inter" panose="02000503000000020004"/>
              </a:rPr>
              <a:t>evento </a:t>
            </a:r>
            <a:r>
              <a:rPr lang="pt-BR" sz="1600" i="1" dirty="0">
                <a:solidFill>
                  <a:srgbClr val="18263C"/>
                </a:solidFill>
                <a:latin typeface="Inter" panose="02000503000000020004"/>
              </a:rPr>
              <a:t>ad hoc</a:t>
            </a:r>
            <a:r>
              <a:rPr lang="pt-BR" sz="1600" dirty="0">
                <a:solidFill>
                  <a:srgbClr val="18263C"/>
                </a:solidFill>
                <a:latin typeface="Inter" panose="02000503000000020004"/>
              </a:rPr>
              <a:t> no seu monitoramento?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18263C"/>
              </a:solidFill>
              <a:effectLst/>
              <a:uLnTx/>
              <a:uFillTx/>
              <a:latin typeface="Inter" panose="020005030000000200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Eventos e atividades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planejados e não planejados podem ser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facilmente adicionados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ao Caliber Focus, o que significa que você sempre pode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contextualizar totalmente seus dados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.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6C15E2-ACC9-D341-6A25-8F313F47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D093-1276-4FD7-8D50-CCCC06B7B606}" type="slidenum">
              <a:rPr lang="pt-BR" smtClean="0"/>
              <a:pPr/>
              <a:t>22</a:t>
            </a:fld>
            <a:endParaRPr lang="pt-BR" dirty="0"/>
          </a:p>
        </p:txBody>
      </p:sp>
      <p:pic>
        <p:nvPicPr>
          <p:cNvPr id="2" name="Gráfico 1" descr="Selo novo com preenchimento sólido">
            <a:extLst>
              <a:ext uri="{FF2B5EF4-FFF2-40B4-BE49-F238E27FC236}">
                <a16:creationId xmlns:a16="http://schemas.microsoft.com/office/drawing/2014/main" id="{95ADC1EE-AFC9-156C-E96F-62BDD1928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53660" y="1680491"/>
            <a:ext cx="477564" cy="47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93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5">
            <a:extLst>
              <a:ext uri="{FF2B5EF4-FFF2-40B4-BE49-F238E27FC236}">
                <a16:creationId xmlns:a16="http://schemas.microsoft.com/office/drawing/2014/main" id="{04BBF178-3D46-F041-26E1-166444C5EEBB}"/>
              </a:ext>
            </a:extLst>
          </p:cNvPr>
          <p:cNvSpPr/>
          <p:nvPr/>
        </p:nvSpPr>
        <p:spPr>
          <a:xfrm>
            <a:off x="273960" y="2018566"/>
            <a:ext cx="4324418" cy="3538172"/>
          </a:xfrm>
          <a:prstGeom prst="rect">
            <a:avLst/>
          </a:prstGeom>
          <a:noFill/>
          <a:ln>
            <a:solidFill>
              <a:srgbClr val="182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B4EF7ECA-3622-BA76-C8E9-779DCAF36782}"/>
              </a:ext>
            </a:extLst>
          </p:cNvPr>
          <p:cNvSpPr txBox="1">
            <a:spLocks/>
          </p:cNvSpPr>
          <p:nvPr/>
        </p:nvSpPr>
        <p:spPr>
          <a:xfrm>
            <a:off x="11611199" y="6506121"/>
            <a:ext cx="356988" cy="22620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6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OL Sans Text Medium" panose="02010603030407020203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B8DCA66-1443-1E91-5F19-D0193C633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490" y="944325"/>
            <a:ext cx="8169310" cy="544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201D8D8-B065-436F-3197-0707BDDAB857}"/>
              </a:ext>
            </a:extLst>
          </p:cNvPr>
          <p:cNvSpPr txBox="1"/>
          <p:nvPr/>
        </p:nvSpPr>
        <p:spPr>
          <a:xfrm>
            <a:off x="381623" y="2380732"/>
            <a:ext cx="292428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Integração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dirty="0">
                <a:solidFill>
                  <a:srgbClr val="18263C"/>
                </a:solidFill>
                <a:latin typeface="Inter" panose="02000503000000020004"/>
              </a:rPr>
              <a:t>O Caliber Focus pode </a:t>
            </a:r>
            <a:r>
              <a:rPr lang="pt-BR" sz="1600" b="1" dirty="0">
                <a:solidFill>
                  <a:srgbClr val="18263C"/>
                </a:solidFill>
                <a:latin typeface="Inter" panose="02000503000000020004"/>
              </a:rPr>
              <a:t>combinar métricas </a:t>
            </a:r>
            <a:r>
              <a:rPr lang="pt-BR" sz="1600" dirty="0">
                <a:solidFill>
                  <a:srgbClr val="18263C"/>
                </a:solidFill>
                <a:latin typeface="Inter" panose="02000503000000020004"/>
              </a:rPr>
              <a:t>em um painel amigável, indicando desde a saúde da marca do produto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até a conscientização e </a:t>
            </a:r>
            <a:r>
              <a:rPr kumimoji="0" lang="pt-BR" sz="1600" b="0" i="1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insights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sobre públicos-alvo importantes, como clientes ou talentos — e suas métricas também podem ser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facilmente integradas à visão geral multissetorial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00503000000020004"/>
              </a:rPr>
              <a:t>.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6014FB64-A503-3E5A-25AA-A8AD8FE47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  <a:t>Flexibilidade</a:t>
            </a:r>
            <a:b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4263E"/>
                </a:solidFill>
                <a:effectLst/>
                <a:uLnTx/>
                <a:uFillTx/>
                <a:latin typeface="Inter" panose="02000503000000020004" pitchFamily="2" charset="0"/>
                <a:ea typeface="+mj-ea"/>
                <a:cs typeface="+mj-cs"/>
              </a:rPr>
            </a:br>
            <a:r>
              <a:rPr lang="pt-BR" sz="2800" b="1" kern="0" dirty="0">
                <a:solidFill>
                  <a:srgbClr val="C05D76"/>
                </a:solidFill>
                <a:latin typeface="Inter" panose="02000503000000020004" pitchFamily="2" charset="0"/>
              </a:rPr>
              <a:t>Caliber Focus</a:t>
            </a:r>
            <a:endParaRPr lang="pt-BR" dirty="0"/>
          </a:p>
        </p:txBody>
      </p:sp>
      <p:pic>
        <p:nvPicPr>
          <p:cNvPr id="2" name="Gráfico 1" descr="Selo novo com preenchimento sólido">
            <a:extLst>
              <a:ext uri="{FF2B5EF4-FFF2-40B4-BE49-F238E27FC236}">
                <a16:creationId xmlns:a16="http://schemas.microsoft.com/office/drawing/2014/main" id="{36B4FF29-FCA6-904F-093D-A85CA5B54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42644" y="1680491"/>
            <a:ext cx="477564" cy="47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9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562FEF41-3C56-3840-D0DA-1EF59FF81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/>
              <a:t>Estrutura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3393788-1095-C761-A197-BCD76473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A2D093-1276-4FD7-8D50-CCCC06B7B606}" type="slidenum">
              <a:rPr kumimoji="0" lang="pt-BR" sz="1198" b="1" i="0" u="none" strike="noStrike" kern="1200" cap="none" spc="0" normalizeH="0" baseline="0" noProof="0" smtClean="0">
                <a:ln>
                  <a:noFill/>
                </a:ln>
                <a:solidFill>
                  <a:srgbClr val="F6F6F1"/>
                </a:solidFill>
                <a:effectLst/>
                <a:uLnTx/>
                <a:uFillTx/>
                <a:latin typeface="Inter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srgbClr val="F6F6F1"/>
              </a:solidFill>
              <a:effectLst/>
              <a:uLnTx/>
              <a:uFillTx/>
              <a:latin typeface="Inter" panose="020B0604020202020204"/>
              <a:ea typeface="+mn-ea"/>
              <a:cs typeface="+mn-cs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6DAD26F6-A0F0-FBC9-8CB4-259B78B8E746}"/>
              </a:ext>
            </a:extLst>
          </p:cNvPr>
          <p:cNvSpPr txBox="1"/>
          <p:nvPr/>
        </p:nvSpPr>
        <p:spPr>
          <a:xfrm>
            <a:off x="5184762" y="1874728"/>
            <a:ext cx="6856442" cy="31085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Nossas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novas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soluções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Visão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do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serviço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Caliber 360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Visão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do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serviço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Caliber Focus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nter" panose="020005030000000200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Sobre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00503000000020004"/>
                <a:ea typeface="+mn-ea"/>
                <a:cs typeface="+mn-cs"/>
              </a:rPr>
              <a:t> a Caliber</a:t>
            </a:r>
          </a:p>
        </p:txBody>
      </p:sp>
    </p:spTree>
    <p:extLst>
      <p:ext uri="{BB962C8B-B14F-4D97-AF65-F5344CB8AC3E}">
        <p14:creationId xmlns:p14="http://schemas.microsoft.com/office/powerpoint/2010/main" val="94766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9">
            <a:extLst>
              <a:ext uri="{FF2B5EF4-FFF2-40B4-BE49-F238E27FC236}">
                <a16:creationId xmlns:a16="http://schemas.microsoft.com/office/drawing/2014/main" id="{3EAC1776-7CDB-4204-B9A0-21F889A1DD9D}"/>
              </a:ext>
            </a:extLst>
          </p:cNvPr>
          <p:cNvSpPr/>
          <p:nvPr/>
        </p:nvSpPr>
        <p:spPr>
          <a:xfrm>
            <a:off x="1" y="1258831"/>
            <a:ext cx="4715036" cy="5596284"/>
          </a:xfrm>
          <a:prstGeom prst="rect">
            <a:avLst/>
          </a:prstGeom>
          <a:solidFill>
            <a:srgbClr val="182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B4ABE750-9DA5-B571-D37B-8F3B57BB59E1}"/>
              </a:ext>
            </a:extLst>
          </p:cNvPr>
          <p:cNvSpPr txBox="1">
            <a:spLocks/>
          </p:cNvSpPr>
          <p:nvPr/>
        </p:nvSpPr>
        <p:spPr>
          <a:xfrm>
            <a:off x="805952" y="2356389"/>
            <a:ext cx="3499001" cy="4375941"/>
          </a:xfrm>
          <a:prstGeom prst="rect">
            <a:avLst/>
          </a:prstGeom>
        </p:spPr>
        <p:txBody>
          <a:bodyPr vert="horz" lIns="121820" tIns="60910" rIns="121820" bIns="60910" rtlCol="0" anchor="t">
            <a:noAutofit/>
          </a:bodyPr>
          <a:lstStyle>
            <a:lvl1pPr algn="l" defTabSz="1217403" rtl="0" eaLnBrk="1" latinLnBrk="0" hangingPunct="1">
              <a:spcBef>
                <a:spcPct val="0"/>
              </a:spcBef>
              <a:buNone/>
              <a:defRPr sz="35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j-cs"/>
              </a:rPr>
              <a:t>A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j-cs"/>
              </a:rPr>
              <a:t>Caliber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j-cs"/>
              </a:rPr>
              <a:t> é uma consultoria internacional </a:t>
            </a:r>
            <a:r>
              <a:rPr lang="pt-BR" sz="2000" kern="0" dirty="0">
                <a:solidFill>
                  <a:schemeClr val="bg2"/>
                </a:solidFill>
                <a:latin typeface="Inter" panose="02000503000000020004" pitchFamily="2" charset="0"/>
              </a:rPr>
              <a:t>especializada na gestão da reputação corporativa, com clientes no Brasil como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j-cs"/>
              </a:rPr>
              <a:t>B3, ENGIE, Equatorial Energia, Itaú, Pfizer, 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j-cs"/>
              </a:rPr>
              <a:t>entre outros.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D7C3009D-877D-83DA-4A96-DBFD70B9EBBD}"/>
              </a:ext>
            </a:extLst>
          </p:cNvPr>
          <p:cNvSpPr txBox="1">
            <a:spLocks/>
          </p:cNvSpPr>
          <p:nvPr/>
        </p:nvSpPr>
        <p:spPr>
          <a:xfrm>
            <a:off x="5154724" y="1652272"/>
            <a:ext cx="6671011" cy="4375941"/>
          </a:xfrm>
          <a:prstGeom prst="rect">
            <a:avLst/>
          </a:prstGeom>
        </p:spPr>
        <p:txBody>
          <a:bodyPr vert="horz" lIns="121820" tIns="60910" rIns="121820" bIns="60910" rtlCol="0" anchor="t">
            <a:noAutofit/>
          </a:bodyPr>
          <a:lstStyle>
            <a:lvl1pPr algn="l" defTabSz="1217403" rtl="0" eaLnBrk="1" latinLnBrk="0" hangingPunct="1">
              <a:spcBef>
                <a:spcPct val="0"/>
              </a:spcBef>
              <a:buNone/>
              <a:defRPr sz="35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900" kern="0" dirty="0">
                <a:solidFill>
                  <a:srgbClr val="14263E"/>
                </a:solidFill>
                <a:latin typeface="Inter" panose="02000503000000020004" pitchFamily="2" charset="0"/>
              </a:rPr>
              <a:t>Nossa proposta de valor é apoiar as empresas para realizarem a gestão integrada da sua reputação. A partir de um amplo monitoramento de todos os pontos de contato e fatores de pressão sobre a organização, viabilizamos uma </a:t>
            </a:r>
            <a:r>
              <a:rPr lang="pt-BR" sz="1900" b="1" kern="0" dirty="0">
                <a:solidFill>
                  <a:srgbClr val="14263E"/>
                </a:solidFill>
                <a:latin typeface="Inter" panose="02000503000000020004" pitchFamily="2" charset="0"/>
              </a:rPr>
              <a:t>gestão proativa e contemporânea do seu principal ativo organizacional: a confiança que seu ecossistema de públicos tem sobre a empresa. </a:t>
            </a:r>
            <a:r>
              <a:rPr lang="pt-BR" sz="1900" kern="0" dirty="0">
                <a:solidFill>
                  <a:srgbClr val="14263E"/>
                </a:solidFill>
                <a:latin typeface="Inter" panose="02000503000000020004" pitchFamily="2" charset="0"/>
              </a:rPr>
              <a:t>Esse laço de confiança pode </a:t>
            </a:r>
            <a:r>
              <a:rPr lang="pt-BR" sz="1900" kern="0" dirty="0" err="1">
                <a:solidFill>
                  <a:srgbClr val="14263E"/>
                </a:solidFill>
                <a:latin typeface="Inter" panose="02000503000000020004" pitchFamily="2" charset="0"/>
              </a:rPr>
              <a:t>defin</a:t>
            </a:r>
            <a:r>
              <a:rPr lang="pt-BR" sz="1900" kern="0" dirty="0">
                <a:solidFill>
                  <a:srgbClr val="14263E"/>
                </a:solidFill>
                <a:latin typeface="Inter" panose="02000503000000020004" pitchFamily="2" charset="0"/>
              </a:rPr>
              <a:t>ir o futuro da organização, seu sucesso ou potencial fracasso.</a:t>
            </a:r>
          </a:p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900" b="0" i="0" u="none" strike="noStrike" kern="0" cap="none" spc="0" normalizeH="0" baseline="0" noProof="0" dirty="0">
              <a:ln>
                <a:noFill/>
              </a:ln>
              <a:solidFill>
                <a:srgbClr val="14263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900" kern="0" dirty="0">
                <a:solidFill>
                  <a:srgbClr val="14263E"/>
                </a:solidFill>
                <a:latin typeface="Inter" panose="02000503000000020004" pitchFamily="2" charset="0"/>
              </a:rPr>
              <a:t>Para concretizar essa proposta, combinamos nossa </a:t>
            </a:r>
            <a:r>
              <a:rPr lang="pt-BR" sz="1900" b="1" kern="0" dirty="0">
                <a:solidFill>
                  <a:srgbClr val="14263E"/>
                </a:solidFill>
                <a:latin typeface="Inter" panose="02000503000000020004" pitchFamily="2" charset="0"/>
              </a:rPr>
              <a:t>experiência consultiva</a:t>
            </a:r>
            <a:r>
              <a:rPr lang="pt-BR" sz="1900" kern="0" dirty="0">
                <a:solidFill>
                  <a:srgbClr val="14263E"/>
                </a:solidFill>
                <a:latin typeface="Inter" panose="02000503000000020004" pitchFamily="2" charset="0"/>
              </a:rPr>
              <a:t> com uma equipe sênior multidisciplinar, uma </a:t>
            </a:r>
            <a:r>
              <a:rPr lang="pt-BR" sz="1900" b="1" kern="0" dirty="0">
                <a:solidFill>
                  <a:srgbClr val="14263E"/>
                </a:solidFill>
                <a:latin typeface="Inter" panose="02000503000000020004" pitchFamily="2" charset="0"/>
              </a:rPr>
              <a:t>tecnologia proprietária </a:t>
            </a:r>
            <a:r>
              <a:rPr lang="pt-BR" sz="1900" kern="0" dirty="0">
                <a:solidFill>
                  <a:srgbClr val="14263E"/>
                </a:solidFill>
                <a:latin typeface="Inter" panose="02000503000000020004" pitchFamily="2" charset="0"/>
              </a:rPr>
              <a:t>(Real-Time Tracker®) e a </a:t>
            </a:r>
            <a:r>
              <a:rPr lang="pt-BR" sz="1900" b="1" kern="0" dirty="0">
                <a:solidFill>
                  <a:srgbClr val="14263E"/>
                </a:solidFill>
                <a:latin typeface="Inter" panose="02000503000000020004" pitchFamily="2" charset="0"/>
              </a:rPr>
              <a:t>produção de estudos globais </a:t>
            </a:r>
            <a:r>
              <a:rPr lang="pt-BR" sz="1900" kern="0" dirty="0">
                <a:solidFill>
                  <a:srgbClr val="14263E"/>
                </a:solidFill>
                <a:latin typeface="Inter" panose="02000503000000020004" pitchFamily="2" charset="0"/>
              </a:rPr>
              <a:t>baseados no monitoramento de mais de 2.600 empresas em 20 mercados, incluindo Europa, Américas e Ásia.</a:t>
            </a:r>
            <a:endParaRPr lang="en-DK" sz="1900" kern="0" dirty="0">
              <a:solidFill>
                <a:srgbClr val="14263E"/>
              </a:solidFill>
              <a:latin typeface="Inter" panose="02000503000000020004" pitchFamily="2" charset="0"/>
            </a:endParaRPr>
          </a:p>
        </p:txBody>
      </p:sp>
      <p:pic>
        <p:nvPicPr>
          <p:cNvPr id="17" name="Picture 16" descr="A black and white background with white dots&#10;&#10;Description automatically generated">
            <a:extLst>
              <a:ext uri="{FF2B5EF4-FFF2-40B4-BE49-F238E27FC236}">
                <a16:creationId xmlns:a16="http://schemas.microsoft.com/office/drawing/2014/main" id="{55E3B8B7-34BB-E5B8-80E3-16E174498C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2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65" y="6134226"/>
            <a:ext cx="879375" cy="484999"/>
          </a:xfrm>
          <a:prstGeom prst="rect">
            <a:avLst/>
          </a:prstGeom>
        </p:spPr>
      </p:pic>
      <p:pic>
        <p:nvPicPr>
          <p:cNvPr id="19" name="Picture 18" descr="A black and white background with white dots&#10;&#10;Description automatically generated">
            <a:extLst>
              <a:ext uri="{FF2B5EF4-FFF2-40B4-BE49-F238E27FC236}">
                <a16:creationId xmlns:a16="http://schemas.microsoft.com/office/drawing/2014/main" id="{903C52D3-4D87-0B6B-4648-4D2476D770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2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917" y="6134226"/>
            <a:ext cx="879375" cy="484999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9498E2-BF73-70FD-1BE7-E5421305A3D8}"/>
              </a:ext>
            </a:extLst>
          </p:cNvPr>
          <p:cNvCxnSpPr>
            <a:cxnSpLocks/>
          </p:cNvCxnSpPr>
          <p:nvPr/>
        </p:nvCxnSpPr>
        <p:spPr>
          <a:xfrm>
            <a:off x="0" y="4957321"/>
            <a:ext cx="4188542" cy="0"/>
          </a:xfrm>
          <a:prstGeom prst="line">
            <a:avLst/>
          </a:prstGeom>
          <a:ln w="19050">
            <a:solidFill>
              <a:srgbClr val="C05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ítulo 4">
            <a:extLst>
              <a:ext uri="{FF2B5EF4-FFF2-40B4-BE49-F238E27FC236}">
                <a16:creationId xmlns:a16="http://schemas.microsoft.com/office/drawing/2014/main" id="{3F2127B2-AA43-6A19-0558-A1AA895EB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somos</a:t>
            </a: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E7BC025F-C78D-00B9-50D4-8B12DE9A5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A2D093-1276-4FD7-8D50-CCCC06B7B606}" type="slidenum">
              <a:rPr kumimoji="0" lang="pt-BR" sz="1198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 Sans Text Medium" panose="02010603030407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OL Sans Text Medium" panose="02010603030407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0999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9">
            <a:extLst>
              <a:ext uri="{FF2B5EF4-FFF2-40B4-BE49-F238E27FC236}">
                <a16:creationId xmlns:a16="http://schemas.microsoft.com/office/drawing/2014/main" id="{1880D04E-1682-A1D4-2F68-9330B1294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764" y="1383686"/>
            <a:ext cx="6804167" cy="5007867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id="{F661FE97-6A3A-E916-BCD0-3B458528040D}"/>
              </a:ext>
            </a:extLst>
          </p:cNvPr>
          <p:cNvSpPr/>
          <p:nvPr/>
        </p:nvSpPr>
        <p:spPr>
          <a:xfrm>
            <a:off x="7937" y="4621248"/>
            <a:ext cx="4876794" cy="2232291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Arial"/>
              <a:sym typeface="Arial"/>
            </a:endParaRP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518B6F6B-2692-1EC4-D58B-B83C832788C4}"/>
              </a:ext>
            </a:extLst>
          </p:cNvPr>
          <p:cNvSpPr txBox="1"/>
          <p:nvPr/>
        </p:nvSpPr>
        <p:spPr>
          <a:xfrm>
            <a:off x="8750498" y="2116203"/>
            <a:ext cx="2689655" cy="4707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121740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100" b="0" i="0" u="none" strike="noStrike" kern="0" cap="none" spc="0" normalizeH="0" baseline="0" noProof="0" dirty="0">
              <a:ln>
                <a:noFill/>
              </a:ln>
              <a:solidFill>
                <a:srgbClr val="18263B"/>
              </a:solidFill>
              <a:effectLst/>
              <a:uLnTx/>
              <a:uFillTx/>
              <a:latin typeface="Inter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TextBox 25">
            <a:extLst>
              <a:ext uri="{FF2B5EF4-FFF2-40B4-BE49-F238E27FC236}">
                <a16:creationId xmlns:a16="http://schemas.microsoft.com/office/drawing/2014/main" id="{1BFE1F80-6381-0669-A198-4E42739F0285}"/>
              </a:ext>
            </a:extLst>
          </p:cNvPr>
          <p:cNvSpPr txBox="1"/>
          <p:nvPr/>
        </p:nvSpPr>
        <p:spPr>
          <a:xfrm>
            <a:off x="8750499" y="1664102"/>
            <a:ext cx="1610040" cy="2889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121740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98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/>
                <a:ea typeface="+mn-ea"/>
                <a:cs typeface="Arial" panose="020B0604020202020204" pitchFamily="34" charset="0"/>
                <a:sym typeface="Arial"/>
              </a:rPr>
              <a:t>Equipe global de consultores</a:t>
            </a:r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FC62E684-2E27-7F7D-EBDE-C246A4C4EF70}"/>
              </a:ext>
            </a:extLst>
          </p:cNvPr>
          <p:cNvSpPr txBox="1"/>
          <p:nvPr/>
        </p:nvSpPr>
        <p:spPr>
          <a:xfrm>
            <a:off x="8750498" y="3327886"/>
            <a:ext cx="2602716" cy="5719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121740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98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/>
                <a:ea typeface="Calibri Light" charset="0"/>
                <a:cs typeface="Segoe UI" panose="020B0502040204020203" pitchFamily="34" charset="0"/>
                <a:sym typeface="Arial"/>
              </a:rPr>
              <a:t>Tecnologia proprietária – Plataforma digital</a:t>
            </a:r>
            <a:endParaRPr kumimoji="0" lang="pt-BR" sz="1598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id="{A171C06B-C839-986B-62A4-3B5F04F23FDC}"/>
              </a:ext>
            </a:extLst>
          </p:cNvPr>
          <p:cNvSpPr txBox="1"/>
          <p:nvPr/>
        </p:nvSpPr>
        <p:spPr>
          <a:xfrm>
            <a:off x="8750497" y="4739440"/>
            <a:ext cx="2315292" cy="5303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121740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98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/>
                <a:ea typeface="Calibri Light" charset="0"/>
                <a:cs typeface="Segoe UI" panose="020B0502040204020203" pitchFamily="34" charset="0"/>
                <a:sym typeface="Arial"/>
              </a:rPr>
              <a:t>Produção mundial </a:t>
            </a:r>
            <a:br>
              <a:rPr kumimoji="0" lang="pt-BR" sz="1598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/>
                <a:ea typeface="Calibri Light" charset="0"/>
                <a:cs typeface="Segoe UI" panose="020B0502040204020203" pitchFamily="34" charset="0"/>
                <a:sym typeface="Arial"/>
              </a:rPr>
            </a:br>
            <a:r>
              <a:rPr kumimoji="0" lang="pt-BR" sz="1598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/>
                <a:ea typeface="Calibri Light" charset="0"/>
                <a:cs typeface="Segoe UI" panose="020B0502040204020203" pitchFamily="34" charset="0"/>
                <a:sym typeface="Arial"/>
              </a:rPr>
              <a:t>de estudos e análises</a:t>
            </a:r>
            <a:endParaRPr kumimoji="0" lang="pt-BR" sz="1598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08590E3-9D60-CE78-DFD9-AA450B3D677A}"/>
              </a:ext>
            </a:extLst>
          </p:cNvPr>
          <p:cNvGrpSpPr/>
          <p:nvPr/>
        </p:nvGrpSpPr>
        <p:grpSpPr>
          <a:xfrm>
            <a:off x="7929866" y="4739440"/>
            <a:ext cx="614081" cy="647045"/>
            <a:chOff x="8158947" y="4914627"/>
            <a:chExt cx="670544" cy="706539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39D4BEE9-BBC9-4D5F-4EE4-E412BCE768E6}"/>
                </a:ext>
              </a:extLst>
            </p:cNvPr>
            <p:cNvSpPr/>
            <p:nvPr/>
          </p:nvSpPr>
          <p:spPr>
            <a:xfrm>
              <a:off x="8158947" y="4914627"/>
              <a:ext cx="670544" cy="706539"/>
            </a:xfrm>
            <a:prstGeom prst="round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Arial"/>
                <a:sym typeface="Arial"/>
              </a:endParaRPr>
            </a:p>
          </p:txBody>
        </p:sp>
        <p:pic>
          <p:nvPicPr>
            <p:cNvPr id="16" name="Graphic 42" descr="Diamond outline">
              <a:extLst>
                <a:ext uri="{FF2B5EF4-FFF2-40B4-BE49-F238E27FC236}">
                  <a16:creationId xmlns:a16="http://schemas.microsoft.com/office/drawing/2014/main" id="{76C599A1-059B-9772-A5AB-0EB2E585C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250892" y="5037269"/>
              <a:ext cx="494903" cy="494903"/>
            </a:xfrm>
            <a:prstGeom prst="rect">
              <a:avLst/>
            </a:prstGeom>
          </p:spPr>
        </p:pic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B3314F6-D6F4-4D56-75EA-C73D28F8C129}"/>
              </a:ext>
            </a:extLst>
          </p:cNvPr>
          <p:cNvSpPr txBox="1"/>
          <p:nvPr/>
        </p:nvSpPr>
        <p:spPr>
          <a:xfrm>
            <a:off x="8662284" y="2205944"/>
            <a:ext cx="3258686" cy="6381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121740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/>
                <a:ea typeface="Calibri Light" charset="0"/>
                <a:cs typeface="Segoe UI" panose="020B0502040204020203" pitchFamily="34" charset="0"/>
                <a:sym typeface="Arial"/>
              </a:rPr>
              <a:t>Experiência comprovada nos setores mais relevantes da economia mundial, através da nossa rede de escritórios em diversos países.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4879FC6-6C8D-D711-D84E-4CF4C2FB7C73}"/>
              </a:ext>
            </a:extLst>
          </p:cNvPr>
          <p:cNvSpPr txBox="1"/>
          <p:nvPr/>
        </p:nvSpPr>
        <p:spPr>
          <a:xfrm>
            <a:off x="8662283" y="5299493"/>
            <a:ext cx="3413250" cy="45198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121740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/>
                <a:ea typeface="Calibri Light" charset="0"/>
                <a:cs typeface="Segoe UI" panose="020B0502040204020203" pitchFamily="34" charset="0"/>
                <a:sym typeface="Arial"/>
              </a:rPr>
              <a:t>Capacidade de analisar as principais tendências globais e conciliar com as necessidades locais.</a:t>
            </a:r>
            <a:endParaRPr kumimoji="0" lang="pt-BR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40729A-E4D1-4D5C-38BA-40BED7AF3CED}"/>
              </a:ext>
            </a:extLst>
          </p:cNvPr>
          <p:cNvSpPr txBox="1"/>
          <p:nvPr/>
        </p:nvSpPr>
        <p:spPr>
          <a:xfrm>
            <a:off x="8662282" y="3861754"/>
            <a:ext cx="3006887" cy="45198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121740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/>
                <a:ea typeface="Calibri Light" charset="0"/>
                <a:cs typeface="Segoe UI" panose="020B0502040204020203" pitchFamily="34" charset="0"/>
                <a:sym typeface="Arial"/>
              </a:rPr>
              <a:t>Acesso integral aos indicadores da sua empresa e dos seus concorrentes diretos.</a:t>
            </a:r>
            <a:endParaRPr kumimoji="0" lang="pt-BR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E6626CB-7335-B50E-693D-14528D0BC5E7}"/>
              </a:ext>
            </a:extLst>
          </p:cNvPr>
          <p:cNvGrpSpPr/>
          <p:nvPr/>
        </p:nvGrpSpPr>
        <p:grpSpPr>
          <a:xfrm>
            <a:off x="7929866" y="3323030"/>
            <a:ext cx="614081" cy="647045"/>
            <a:chOff x="8158947" y="3202449"/>
            <a:chExt cx="670544" cy="706539"/>
          </a:xfrm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C64D3851-D1B5-C089-0034-36D5B1CBA473}"/>
                </a:ext>
              </a:extLst>
            </p:cNvPr>
            <p:cNvSpPr/>
            <p:nvPr/>
          </p:nvSpPr>
          <p:spPr>
            <a:xfrm>
              <a:off x="8158947" y="3202449"/>
              <a:ext cx="670544" cy="706539"/>
            </a:xfrm>
            <a:prstGeom prst="round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23" name="Graphic 37" descr="Gears outline">
              <a:extLst>
                <a:ext uri="{FF2B5EF4-FFF2-40B4-BE49-F238E27FC236}">
                  <a16:creationId xmlns:a16="http://schemas.microsoft.com/office/drawing/2014/main" id="{DA28D127-D4AE-6E45-CFF7-F62952D9DE29}"/>
                </a:ext>
              </a:extLst>
            </p:cNvPr>
            <p:cNvGrpSpPr/>
            <p:nvPr/>
          </p:nvGrpSpPr>
          <p:grpSpPr>
            <a:xfrm>
              <a:off x="8315538" y="3338492"/>
              <a:ext cx="364743" cy="441484"/>
              <a:chOff x="12109065" y="1576048"/>
              <a:chExt cx="621029" cy="751693"/>
            </a:xfrm>
            <a:solidFill>
              <a:srgbClr val="18263B"/>
            </a:solidFill>
          </p:grpSpPr>
          <p:sp>
            <p:nvSpPr>
              <p:cNvPr id="24" name="Forma Livre: Forma 23">
                <a:extLst>
                  <a:ext uri="{FF2B5EF4-FFF2-40B4-BE49-F238E27FC236}">
                    <a16:creationId xmlns:a16="http://schemas.microsoft.com/office/drawing/2014/main" id="{3E32FCCD-BD69-E081-E513-139B2D7BA0F1}"/>
                  </a:ext>
                </a:extLst>
              </p:cNvPr>
              <p:cNvSpPr/>
              <p:nvPr/>
            </p:nvSpPr>
            <p:spPr>
              <a:xfrm>
                <a:off x="12324331" y="1576048"/>
                <a:ext cx="405764" cy="404812"/>
              </a:xfrm>
              <a:custGeom>
                <a:avLst/>
                <a:gdLst>
                  <a:gd name="connsiteX0" fmla="*/ 347663 w 405764"/>
                  <a:gd name="connsiteY0" fmla="*/ 284902 h 404812"/>
                  <a:gd name="connsiteX1" fmla="*/ 363855 w 405764"/>
                  <a:gd name="connsiteY1" fmla="*/ 247755 h 404812"/>
                  <a:gd name="connsiteX2" fmla="*/ 405765 w 405764"/>
                  <a:gd name="connsiteY2" fmla="*/ 226800 h 404812"/>
                  <a:gd name="connsiteX3" fmla="*/ 405765 w 405764"/>
                  <a:gd name="connsiteY3" fmla="*/ 179175 h 404812"/>
                  <a:gd name="connsiteX4" fmla="*/ 363855 w 405764"/>
                  <a:gd name="connsiteY4" fmla="*/ 158220 h 404812"/>
                  <a:gd name="connsiteX5" fmla="*/ 348615 w 405764"/>
                  <a:gd name="connsiteY5" fmla="*/ 121072 h 404812"/>
                  <a:gd name="connsiteX6" fmla="*/ 363855 w 405764"/>
                  <a:gd name="connsiteY6" fmla="*/ 76305 h 404812"/>
                  <a:gd name="connsiteX7" fmla="*/ 329565 w 405764"/>
                  <a:gd name="connsiteY7" fmla="*/ 42015 h 404812"/>
                  <a:gd name="connsiteX8" fmla="*/ 284798 w 405764"/>
                  <a:gd name="connsiteY8" fmla="*/ 57255 h 404812"/>
                  <a:gd name="connsiteX9" fmla="*/ 247650 w 405764"/>
                  <a:gd name="connsiteY9" fmla="*/ 41910 h 404812"/>
                  <a:gd name="connsiteX10" fmla="*/ 226695 w 405764"/>
                  <a:gd name="connsiteY10" fmla="*/ 0 h 404812"/>
                  <a:gd name="connsiteX11" fmla="*/ 179070 w 405764"/>
                  <a:gd name="connsiteY11" fmla="*/ 0 h 404812"/>
                  <a:gd name="connsiteX12" fmla="*/ 158115 w 405764"/>
                  <a:gd name="connsiteY12" fmla="*/ 41910 h 404812"/>
                  <a:gd name="connsiteX13" fmla="*/ 120968 w 405764"/>
                  <a:gd name="connsiteY13" fmla="*/ 57150 h 404812"/>
                  <a:gd name="connsiteX14" fmla="*/ 76200 w 405764"/>
                  <a:gd name="connsiteY14" fmla="*/ 41910 h 404812"/>
                  <a:gd name="connsiteX15" fmla="*/ 41910 w 405764"/>
                  <a:gd name="connsiteY15" fmla="*/ 76200 h 404812"/>
                  <a:gd name="connsiteX16" fmla="*/ 57150 w 405764"/>
                  <a:gd name="connsiteY16" fmla="*/ 120968 h 404812"/>
                  <a:gd name="connsiteX17" fmla="*/ 41910 w 405764"/>
                  <a:gd name="connsiteY17" fmla="*/ 158115 h 404812"/>
                  <a:gd name="connsiteX18" fmla="*/ 0 w 405764"/>
                  <a:gd name="connsiteY18" fmla="*/ 179070 h 404812"/>
                  <a:gd name="connsiteX19" fmla="*/ 0 w 405764"/>
                  <a:gd name="connsiteY19" fmla="*/ 226695 h 404812"/>
                  <a:gd name="connsiteX20" fmla="*/ 41910 w 405764"/>
                  <a:gd name="connsiteY20" fmla="*/ 247650 h 404812"/>
                  <a:gd name="connsiteX21" fmla="*/ 57150 w 405764"/>
                  <a:gd name="connsiteY21" fmla="*/ 284798 h 404812"/>
                  <a:gd name="connsiteX22" fmla="*/ 41910 w 405764"/>
                  <a:gd name="connsiteY22" fmla="*/ 329565 h 404812"/>
                  <a:gd name="connsiteX23" fmla="*/ 75248 w 405764"/>
                  <a:gd name="connsiteY23" fmla="*/ 362903 h 404812"/>
                  <a:gd name="connsiteX24" fmla="*/ 120015 w 405764"/>
                  <a:gd name="connsiteY24" fmla="*/ 347663 h 404812"/>
                  <a:gd name="connsiteX25" fmla="*/ 157163 w 405764"/>
                  <a:gd name="connsiteY25" fmla="*/ 362903 h 404812"/>
                  <a:gd name="connsiteX26" fmla="*/ 178118 w 405764"/>
                  <a:gd name="connsiteY26" fmla="*/ 404813 h 404812"/>
                  <a:gd name="connsiteX27" fmla="*/ 225743 w 405764"/>
                  <a:gd name="connsiteY27" fmla="*/ 404813 h 404812"/>
                  <a:gd name="connsiteX28" fmla="*/ 246698 w 405764"/>
                  <a:gd name="connsiteY28" fmla="*/ 362903 h 404812"/>
                  <a:gd name="connsiteX29" fmla="*/ 283845 w 405764"/>
                  <a:gd name="connsiteY29" fmla="*/ 347663 h 404812"/>
                  <a:gd name="connsiteX30" fmla="*/ 328613 w 405764"/>
                  <a:gd name="connsiteY30" fmla="*/ 362903 h 404812"/>
                  <a:gd name="connsiteX31" fmla="*/ 362903 w 405764"/>
                  <a:gd name="connsiteY31" fmla="*/ 329565 h 404812"/>
                  <a:gd name="connsiteX32" fmla="*/ 329622 w 405764"/>
                  <a:gd name="connsiteY32" fmla="*/ 291036 h 404812"/>
                  <a:gd name="connsiteX33" fmla="*/ 340995 w 405764"/>
                  <a:gd name="connsiteY33" fmla="*/ 324422 h 404812"/>
                  <a:gd name="connsiteX34" fmla="*/ 323707 w 405764"/>
                  <a:gd name="connsiteY34" fmla="*/ 341233 h 404812"/>
                  <a:gd name="connsiteX35" fmla="*/ 289989 w 405764"/>
                  <a:gd name="connsiteY35" fmla="*/ 329746 h 404812"/>
                  <a:gd name="connsiteX36" fmla="*/ 281759 w 405764"/>
                  <a:gd name="connsiteY36" fmla="*/ 326946 h 404812"/>
                  <a:gd name="connsiteX37" fmla="*/ 274244 w 405764"/>
                  <a:gd name="connsiteY37" fmla="*/ 331327 h 404812"/>
                  <a:gd name="connsiteX38" fmla="*/ 241468 w 405764"/>
                  <a:gd name="connsiteY38" fmla="*/ 344710 h 404812"/>
                  <a:gd name="connsiteX39" fmla="*/ 233410 w 405764"/>
                  <a:gd name="connsiteY39" fmla="*/ 347015 h 404812"/>
                  <a:gd name="connsiteX40" fmla="*/ 229657 w 405764"/>
                  <a:gd name="connsiteY40" fmla="*/ 354511 h 404812"/>
                  <a:gd name="connsiteX41" fmla="*/ 213970 w 405764"/>
                  <a:gd name="connsiteY41" fmla="*/ 385944 h 404812"/>
                  <a:gd name="connsiteX42" fmla="*/ 189919 w 405764"/>
                  <a:gd name="connsiteY42" fmla="*/ 385944 h 404812"/>
                  <a:gd name="connsiteX43" fmla="*/ 174231 w 405764"/>
                  <a:gd name="connsiteY43" fmla="*/ 354511 h 404812"/>
                  <a:gd name="connsiteX44" fmla="*/ 170478 w 405764"/>
                  <a:gd name="connsiteY44" fmla="*/ 347015 h 404812"/>
                  <a:gd name="connsiteX45" fmla="*/ 162420 w 405764"/>
                  <a:gd name="connsiteY45" fmla="*/ 344710 h 404812"/>
                  <a:gd name="connsiteX46" fmla="*/ 129635 w 405764"/>
                  <a:gd name="connsiteY46" fmla="*/ 331327 h 404812"/>
                  <a:gd name="connsiteX47" fmla="*/ 122130 w 405764"/>
                  <a:gd name="connsiteY47" fmla="*/ 326946 h 404812"/>
                  <a:gd name="connsiteX48" fmla="*/ 113900 w 405764"/>
                  <a:gd name="connsiteY48" fmla="*/ 329746 h 404812"/>
                  <a:gd name="connsiteX49" fmla="*/ 80353 w 405764"/>
                  <a:gd name="connsiteY49" fmla="*/ 341176 h 404812"/>
                  <a:gd name="connsiteX50" fmla="*/ 63779 w 405764"/>
                  <a:gd name="connsiteY50" fmla="*/ 324602 h 404812"/>
                  <a:gd name="connsiteX51" fmla="*/ 75209 w 405764"/>
                  <a:gd name="connsiteY51" fmla="*/ 291046 h 404812"/>
                  <a:gd name="connsiteX52" fmla="*/ 78010 w 405764"/>
                  <a:gd name="connsiteY52" fmla="*/ 282816 h 404812"/>
                  <a:gd name="connsiteX53" fmla="*/ 73628 w 405764"/>
                  <a:gd name="connsiteY53" fmla="*/ 275311 h 404812"/>
                  <a:gd name="connsiteX54" fmla="*/ 60293 w 405764"/>
                  <a:gd name="connsiteY54" fmla="*/ 242516 h 404812"/>
                  <a:gd name="connsiteX55" fmla="*/ 57988 w 405764"/>
                  <a:gd name="connsiteY55" fmla="*/ 234458 h 404812"/>
                  <a:gd name="connsiteX56" fmla="*/ 50502 w 405764"/>
                  <a:gd name="connsiteY56" fmla="*/ 230715 h 404812"/>
                  <a:gd name="connsiteX57" fmla="*/ 19050 w 405764"/>
                  <a:gd name="connsiteY57" fmla="*/ 215008 h 404812"/>
                  <a:gd name="connsiteX58" fmla="*/ 19050 w 405764"/>
                  <a:gd name="connsiteY58" fmla="*/ 190919 h 404812"/>
                  <a:gd name="connsiteX59" fmla="*/ 50482 w 405764"/>
                  <a:gd name="connsiteY59" fmla="*/ 175260 h 404812"/>
                  <a:gd name="connsiteX60" fmla="*/ 57969 w 405764"/>
                  <a:gd name="connsiteY60" fmla="*/ 171507 h 404812"/>
                  <a:gd name="connsiteX61" fmla="*/ 60274 w 405764"/>
                  <a:gd name="connsiteY61" fmla="*/ 163449 h 404812"/>
                  <a:gd name="connsiteX62" fmla="*/ 73609 w 405764"/>
                  <a:gd name="connsiteY62" fmla="*/ 130664 h 404812"/>
                  <a:gd name="connsiteX63" fmla="*/ 77991 w 405764"/>
                  <a:gd name="connsiteY63" fmla="*/ 123149 h 404812"/>
                  <a:gd name="connsiteX64" fmla="*/ 75190 w 405764"/>
                  <a:gd name="connsiteY64" fmla="*/ 114929 h 404812"/>
                  <a:gd name="connsiteX65" fmla="*/ 63760 w 405764"/>
                  <a:gd name="connsiteY65" fmla="*/ 81363 h 404812"/>
                  <a:gd name="connsiteX66" fmla="*/ 81286 w 405764"/>
                  <a:gd name="connsiteY66" fmla="*/ 63837 h 404812"/>
                  <a:gd name="connsiteX67" fmla="*/ 114833 w 405764"/>
                  <a:gd name="connsiteY67" fmla="*/ 75267 h 404812"/>
                  <a:gd name="connsiteX68" fmla="*/ 123063 w 405764"/>
                  <a:gd name="connsiteY68" fmla="*/ 78124 h 404812"/>
                  <a:gd name="connsiteX69" fmla="*/ 130569 w 405764"/>
                  <a:gd name="connsiteY69" fmla="*/ 73733 h 404812"/>
                  <a:gd name="connsiteX70" fmla="*/ 163354 w 405764"/>
                  <a:gd name="connsiteY70" fmla="*/ 60398 h 404812"/>
                  <a:gd name="connsiteX71" fmla="*/ 171450 w 405764"/>
                  <a:gd name="connsiteY71" fmla="*/ 57960 h 404812"/>
                  <a:gd name="connsiteX72" fmla="*/ 175203 w 405764"/>
                  <a:gd name="connsiteY72" fmla="*/ 50463 h 404812"/>
                  <a:gd name="connsiteX73" fmla="*/ 190891 w 405764"/>
                  <a:gd name="connsiteY73" fmla="*/ 19031 h 404812"/>
                  <a:gd name="connsiteX74" fmla="*/ 214970 w 405764"/>
                  <a:gd name="connsiteY74" fmla="*/ 19031 h 404812"/>
                  <a:gd name="connsiteX75" fmla="*/ 230657 w 405764"/>
                  <a:gd name="connsiteY75" fmla="*/ 50463 h 404812"/>
                  <a:gd name="connsiteX76" fmla="*/ 234410 w 405764"/>
                  <a:gd name="connsiteY76" fmla="*/ 57960 h 404812"/>
                  <a:gd name="connsiteX77" fmla="*/ 242459 w 405764"/>
                  <a:gd name="connsiteY77" fmla="*/ 60265 h 404812"/>
                  <a:gd name="connsiteX78" fmla="*/ 275244 w 405764"/>
                  <a:gd name="connsiteY78" fmla="*/ 73600 h 404812"/>
                  <a:gd name="connsiteX79" fmla="*/ 282759 w 405764"/>
                  <a:gd name="connsiteY79" fmla="*/ 77991 h 404812"/>
                  <a:gd name="connsiteX80" fmla="*/ 290989 w 405764"/>
                  <a:gd name="connsiteY80" fmla="*/ 75133 h 404812"/>
                  <a:gd name="connsiteX81" fmla="*/ 324526 w 405764"/>
                  <a:gd name="connsiteY81" fmla="*/ 63703 h 404812"/>
                  <a:gd name="connsiteX82" fmla="*/ 342052 w 405764"/>
                  <a:gd name="connsiteY82" fmla="*/ 81229 h 404812"/>
                  <a:gd name="connsiteX83" fmla="*/ 330622 w 405764"/>
                  <a:gd name="connsiteY83" fmla="*/ 114795 h 404812"/>
                  <a:gd name="connsiteX84" fmla="*/ 327822 w 405764"/>
                  <a:gd name="connsiteY84" fmla="*/ 123015 h 404812"/>
                  <a:gd name="connsiteX85" fmla="*/ 332203 w 405764"/>
                  <a:gd name="connsiteY85" fmla="*/ 130531 h 404812"/>
                  <a:gd name="connsiteX86" fmla="*/ 345586 w 405764"/>
                  <a:gd name="connsiteY86" fmla="*/ 163316 h 404812"/>
                  <a:gd name="connsiteX87" fmla="*/ 347882 w 405764"/>
                  <a:gd name="connsiteY87" fmla="*/ 171374 h 404812"/>
                  <a:gd name="connsiteX88" fmla="*/ 355378 w 405764"/>
                  <a:gd name="connsiteY88" fmla="*/ 175127 h 404812"/>
                  <a:gd name="connsiteX89" fmla="*/ 386810 w 405764"/>
                  <a:gd name="connsiteY89" fmla="*/ 190824 h 404812"/>
                  <a:gd name="connsiteX90" fmla="*/ 386810 w 405764"/>
                  <a:gd name="connsiteY90" fmla="*/ 214913 h 404812"/>
                  <a:gd name="connsiteX91" fmla="*/ 355378 w 405764"/>
                  <a:gd name="connsiteY91" fmla="*/ 230610 h 404812"/>
                  <a:gd name="connsiteX92" fmla="*/ 348091 w 405764"/>
                  <a:gd name="connsiteY92" fmla="*/ 234258 h 404812"/>
                  <a:gd name="connsiteX93" fmla="*/ 345691 w 405764"/>
                  <a:gd name="connsiteY93" fmla="*/ 242049 h 404812"/>
                  <a:gd name="connsiteX94" fmla="*/ 331241 w 405764"/>
                  <a:gd name="connsiteY94" fmla="*/ 275273 h 404812"/>
                  <a:gd name="connsiteX95" fmla="*/ 326860 w 405764"/>
                  <a:gd name="connsiteY95" fmla="*/ 282778 h 404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405764" h="404812">
                    <a:moveTo>
                      <a:pt x="347663" y="284902"/>
                    </a:moveTo>
                    <a:cubicBezTo>
                      <a:pt x="354417" y="273156"/>
                      <a:pt x="359847" y="260697"/>
                      <a:pt x="363855" y="247755"/>
                    </a:cubicBezTo>
                    <a:lnTo>
                      <a:pt x="405765" y="226800"/>
                    </a:lnTo>
                    <a:lnTo>
                      <a:pt x="405765" y="179175"/>
                    </a:lnTo>
                    <a:lnTo>
                      <a:pt x="363855" y="158220"/>
                    </a:lnTo>
                    <a:cubicBezTo>
                      <a:pt x="360352" y="145248"/>
                      <a:pt x="355232" y="132767"/>
                      <a:pt x="348615" y="121072"/>
                    </a:cubicBezTo>
                    <a:lnTo>
                      <a:pt x="363855" y="76305"/>
                    </a:lnTo>
                    <a:lnTo>
                      <a:pt x="329565" y="42015"/>
                    </a:lnTo>
                    <a:lnTo>
                      <a:pt x="284798" y="57255"/>
                    </a:lnTo>
                    <a:cubicBezTo>
                      <a:pt x="273108" y="50601"/>
                      <a:pt x="260628" y="45446"/>
                      <a:pt x="247650" y="41910"/>
                    </a:cubicBezTo>
                    <a:lnTo>
                      <a:pt x="226695" y="0"/>
                    </a:lnTo>
                    <a:lnTo>
                      <a:pt x="179070" y="0"/>
                    </a:lnTo>
                    <a:lnTo>
                      <a:pt x="158115" y="41910"/>
                    </a:lnTo>
                    <a:cubicBezTo>
                      <a:pt x="145142" y="45410"/>
                      <a:pt x="132661" y="50530"/>
                      <a:pt x="120968" y="57150"/>
                    </a:cubicBezTo>
                    <a:lnTo>
                      <a:pt x="76200" y="41910"/>
                    </a:lnTo>
                    <a:lnTo>
                      <a:pt x="41910" y="76200"/>
                    </a:lnTo>
                    <a:lnTo>
                      <a:pt x="57150" y="120968"/>
                    </a:lnTo>
                    <a:cubicBezTo>
                      <a:pt x="50533" y="132662"/>
                      <a:pt x="45413" y="145143"/>
                      <a:pt x="41910" y="158115"/>
                    </a:cubicBezTo>
                    <a:lnTo>
                      <a:pt x="0" y="179070"/>
                    </a:lnTo>
                    <a:lnTo>
                      <a:pt x="0" y="226695"/>
                    </a:lnTo>
                    <a:lnTo>
                      <a:pt x="41910" y="247650"/>
                    </a:lnTo>
                    <a:cubicBezTo>
                      <a:pt x="45414" y="260622"/>
                      <a:pt x="50535" y="273102"/>
                      <a:pt x="57150" y="284798"/>
                    </a:cubicBezTo>
                    <a:lnTo>
                      <a:pt x="41910" y="329565"/>
                    </a:lnTo>
                    <a:lnTo>
                      <a:pt x="75248" y="362903"/>
                    </a:lnTo>
                    <a:lnTo>
                      <a:pt x="120015" y="347663"/>
                    </a:lnTo>
                    <a:cubicBezTo>
                      <a:pt x="131710" y="354280"/>
                      <a:pt x="144190" y="359399"/>
                      <a:pt x="157163" y="362903"/>
                    </a:cubicBezTo>
                    <a:lnTo>
                      <a:pt x="178118" y="404813"/>
                    </a:lnTo>
                    <a:lnTo>
                      <a:pt x="225743" y="404813"/>
                    </a:lnTo>
                    <a:lnTo>
                      <a:pt x="246698" y="362903"/>
                    </a:lnTo>
                    <a:cubicBezTo>
                      <a:pt x="259670" y="359400"/>
                      <a:pt x="272150" y="354280"/>
                      <a:pt x="283845" y="347663"/>
                    </a:cubicBezTo>
                    <a:lnTo>
                      <a:pt x="328613" y="362903"/>
                    </a:lnTo>
                    <a:lnTo>
                      <a:pt x="362903" y="329565"/>
                    </a:lnTo>
                    <a:close/>
                    <a:moveTo>
                      <a:pt x="329622" y="291036"/>
                    </a:moveTo>
                    <a:lnTo>
                      <a:pt x="340995" y="324422"/>
                    </a:lnTo>
                    <a:lnTo>
                      <a:pt x="323707" y="341233"/>
                    </a:lnTo>
                    <a:lnTo>
                      <a:pt x="289989" y="329746"/>
                    </a:lnTo>
                    <a:lnTo>
                      <a:pt x="281759" y="326946"/>
                    </a:lnTo>
                    <a:lnTo>
                      <a:pt x="274244" y="331327"/>
                    </a:lnTo>
                    <a:cubicBezTo>
                      <a:pt x="263929" y="337156"/>
                      <a:pt x="252915" y="341653"/>
                      <a:pt x="241468" y="344710"/>
                    </a:cubicBezTo>
                    <a:lnTo>
                      <a:pt x="233410" y="347015"/>
                    </a:lnTo>
                    <a:lnTo>
                      <a:pt x="229657" y="354511"/>
                    </a:lnTo>
                    <a:lnTo>
                      <a:pt x="213970" y="385944"/>
                    </a:lnTo>
                    <a:lnTo>
                      <a:pt x="189919" y="385944"/>
                    </a:lnTo>
                    <a:lnTo>
                      <a:pt x="174231" y="354511"/>
                    </a:lnTo>
                    <a:lnTo>
                      <a:pt x="170478" y="347015"/>
                    </a:lnTo>
                    <a:lnTo>
                      <a:pt x="162420" y="344710"/>
                    </a:lnTo>
                    <a:cubicBezTo>
                      <a:pt x="150970" y="341653"/>
                      <a:pt x="139954" y="337156"/>
                      <a:pt x="129635" y="331327"/>
                    </a:cubicBezTo>
                    <a:lnTo>
                      <a:pt x="122130" y="326946"/>
                    </a:lnTo>
                    <a:lnTo>
                      <a:pt x="113900" y="329746"/>
                    </a:lnTo>
                    <a:lnTo>
                      <a:pt x="80353" y="341176"/>
                    </a:lnTo>
                    <a:lnTo>
                      <a:pt x="63779" y="324602"/>
                    </a:lnTo>
                    <a:lnTo>
                      <a:pt x="75209" y="291046"/>
                    </a:lnTo>
                    <a:lnTo>
                      <a:pt x="78010" y="282816"/>
                    </a:lnTo>
                    <a:lnTo>
                      <a:pt x="73628" y="275311"/>
                    </a:lnTo>
                    <a:cubicBezTo>
                      <a:pt x="67812" y="264988"/>
                      <a:pt x="63331" y="253968"/>
                      <a:pt x="60293" y="242516"/>
                    </a:cubicBezTo>
                    <a:lnTo>
                      <a:pt x="57988" y="234458"/>
                    </a:lnTo>
                    <a:lnTo>
                      <a:pt x="50502" y="230715"/>
                    </a:lnTo>
                    <a:lnTo>
                      <a:pt x="19050" y="215008"/>
                    </a:lnTo>
                    <a:lnTo>
                      <a:pt x="19050" y="190919"/>
                    </a:lnTo>
                    <a:lnTo>
                      <a:pt x="50482" y="175260"/>
                    </a:lnTo>
                    <a:lnTo>
                      <a:pt x="57969" y="171507"/>
                    </a:lnTo>
                    <a:lnTo>
                      <a:pt x="60274" y="163449"/>
                    </a:lnTo>
                    <a:cubicBezTo>
                      <a:pt x="63314" y="152000"/>
                      <a:pt x="67794" y="140984"/>
                      <a:pt x="73609" y="130664"/>
                    </a:cubicBezTo>
                    <a:lnTo>
                      <a:pt x="77991" y="123149"/>
                    </a:lnTo>
                    <a:lnTo>
                      <a:pt x="75190" y="114929"/>
                    </a:lnTo>
                    <a:lnTo>
                      <a:pt x="63760" y="81363"/>
                    </a:lnTo>
                    <a:lnTo>
                      <a:pt x="81286" y="63837"/>
                    </a:lnTo>
                    <a:lnTo>
                      <a:pt x="114833" y="75267"/>
                    </a:lnTo>
                    <a:lnTo>
                      <a:pt x="123063" y="78124"/>
                    </a:lnTo>
                    <a:lnTo>
                      <a:pt x="130569" y="73733"/>
                    </a:lnTo>
                    <a:cubicBezTo>
                      <a:pt x="140889" y="67920"/>
                      <a:pt x="151906" y="63439"/>
                      <a:pt x="163354" y="60398"/>
                    </a:cubicBezTo>
                    <a:lnTo>
                      <a:pt x="171450" y="57960"/>
                    </a:lnTo>
                    <a:lnTo>
                      <a:pt x="175203" y="50463"/>
                    </a:lnTo>
                    <a:lnTo>
                      <a:pt x="190891" y="19031"/>
                    </a:lnTo>
                    <a:lnTo>
                      <a:pt x="214970" y="19031"/>
                    </a:lnTo>
                    <a:lnTo>
                      <a:pt x="230657" y="50463"/>
                    </a:lnTo>
                    <a:lnTo>
                      <a:pt x="234410" y="57960"/>
                    </a:lnTo>
                    <a:lnTo>
                      <a:pt x="242459" y="60265"/>
                    </a:lnTo>
                    <a:cubicBezTo>
                      <a:pt x="253908" y="63304"/>
                      <a:pt x="264924" y="67785"/>
                      <a:pt x="275244" y="73600"/>
                    </a:cubicBezTo>
                    <a:lnTo>
                      <a:pt x="282759" y="77991"/>
                    </a:lnTo>
                    <a:lnTo>
                      <a:pt x="290989" y="75133"/>
                    </a:lnTo>
                    <a:lnTo>
                      <a:pt x="324526" y="63703"/>
                    </a:lnTo>
                    <a:lnTo>
                      <a:pt x="342052" y="81229"/>
                    </a:lnTo>
                    <a:lnTo>
                      <a:pt x="330622" y="114795"/>
                    </a:lnTo>
                    <a:lnTo>
                      <a:pt x="327822" y="123015"/>
                    </a:lnTo>
                    <a:lnTo>
                      <a:pt x="332203" y="130531"/>
                    </a:lnTo>
                    <a:cubicBezTo>
                      <a:pt x="338031" y="140850"/>
                      <a:pt x="342528" y="151867"/>
                      <a:pt x="345586" y="163316"/>
                    </a:cubicBezTo>
                    <a:lnTo>
                      <a:pt x="347882" y="171374"/>
                    </a:lnTo>
                    <a:lnTo>
                      <a:pt x="355378" y="175127"/>
                    </a:lnTo>
                    <a:lnTo>
                      <a:pt x="386810" y="190824"/>
                    </a:lnTo>
                    <a:lnTo>
                      <a:pt x="386810" y="214913"/>
                    </a:lnTo>
                    <a:lnTo>
                      <a:pt x="355378" y="230610"/>
                    </a:lnTo>
                    <a:lnTo>
                      <a:pt x="348091" y="234258"/>
                    </a:lnTo>
                    <a:lnTo>
                      <a:pt x="345691" y="242049"/>
                    </a:lnTo>
                    <a:cubicBezTo>
                      <a:pt x="342109" y="253621"/>
                      <a:pt x="337264" y="264763"/>
                      <a:pt x="331241" y="275273"/>
                    </a:cubicBezTo>
                    <a:lnTo>
                      <a:pt x="326860" y="28277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32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798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id="{E03CB422-1824-FDC0-1A1D-C86FF92CD50F}"/>
                  </a:ext>
                </a:extLst>
              </p:cNvPr>
              <p:cNvSpPr/>
              <p:nvPr/>
            </p:nvSpPr>
            <p:spPr>
              <a:xfrm>
                <a:off x="12109065" y="1922929"/>
                <a:ext cx="405765" cy="404812"/>
              </a:xfrm>
              <a:custGeom>
                <a:avLst/>
                <a:gdLst>
                  <a:gd name="connsiteX0" fmla="*/ 0 w 405765"/>
                  <a:gd name="connsiteY0" fmla="*/ 178118 h 404812"/>
                  <a:gd name="connsiteX1" fmla="*/ 0 w 405765"/>
                  <a:gd name="connsiteY1" fmla="*/ 225742 h 404812"/>
                  <a:gd name="connsiteX2" fmla="*/ 41910 w 405765"/>
                  <a:gd name="connsiteY2" fmla="*/ 246698 h 404812"/>
                  <a:gd name="connsiteX3" fmla="*/ 57150 w 405765"/>
                  <a:gd name="connsiteY3" fmla="*/ 283845 h 404812"/>
                  <a:gd name="connsiteX4" fmla="*/ 42863 w 405765"/>
                  <a:gd name="connsiteY4" fmla="*/ 328613 h 404812"/>
                  <a:gd name="connsiteX5" fmla="*/ 76200 w 405765"/>
                  <a:gd name="connsiteY5" fmla="*/ 361950 h 404812"/>
                  <a:gd name="connsiteX6" fmla="*/ 120968 w 405765"/>
                  <a:gd name="connsiteY6" fmla="*/ 347663 h 404812"/>
                  <a:gd name="connsiteX7" fmla="*/ 158115 w 405765"/>
                  <a:gd name="connsiteY7" fmla="*/ 362903 h 404812"/>
                  <a:gd name="connsiteX8" fmla="*/ 179070 w 405765"/>
                  <a:gd name="connsiteY8" fmla="*/ 404813 h 404812"/>
                  <a:gd name="connsiteX9" fmla="*/ 226695 w 405765"/>
                  <a:gd name="connsiteY9" fmla="*/ 404813 h 404812"/>
                  <a:gd name="connsiteX10" fmla="*/ 247650 w 405765"/>
                  <a:gd name="connsiteY10" fmla="*/ 362903 h 404812"/>
                  <a:gd name="connsiteX11" fmla="*/ 284798 w 405765"/>
                  <a:gd name="connsiteY11" fmla="*/ 347663 h 404812"/>
                  <a:gd name="connsiteX12" fmla="*/ 329565 w 405765"/>
                  <a:gd name="connsiteY12" fmla="*/ 362903 h 404812"/>
                  <a:gd name="connsiteX13" fmla="*/ 362903 w 405765"/>
                  <a:gd name="connsiteY13" fmla="*/ 328613 h 404812"/>
                  <a:gd name="connsiteX14" fmla="*/ 348615 w 405765"/>
                  <a:gd name="connsiteY14" fmla="*/ 284798 h 404812"/>
                  <a:gd name="connsiteX15" fmla="*/ 363855 w 405765"/>
                  <a:gd name="connsiteY15" fmla="*/ 247650 h 404812"/>
                  <a:gd name="connsiteX16" fmla="*/ 405765 w 405765"/>
                  <a:gd name="connsiteY16" fmla="*/ 226695 h 404812"/>
                  <a:gd name="connsiteX17" fmla="*/ 405765 w 405765"/>
                  <a:gd name="connsiteY17" fmla="*/ 179070 h 404812"/>
                  <a:gd name="connsiteX18" fmla="*/ 363855 w 405765"/>
                  <a:gd name="connsiteY18" fmla="*/ 158115 h 404812"/>
                  <a:gd name="connsiteX19" fmla="*/ 348615 w 405765"/>
                  <a:gd name="connsiteY19" fmla="*/ 120968 h 404812"/>
                  <a:gd name="connsiteX20" fmla="*/ 363855 w 405765"/>
                  <a:gd name="connsiteY20" fmla="*/ 76200 h 404812"/>
                  <a:gd name="connsiteX21" fmla="*/ 329565 w 405765"/>
                  <a:gd name="connsiteY21" fmla="*/ 41910 h 404812"/>
                  <a:gd name="connsiteX22" fmla="*/ 284798 w 405765"/>
                  <a:gd name="connsiteY22" fmla="*/ 57150 h 404812"/>
                  <a:gd name="connsiteX23" fmla="*/ 247650 w 405765"/>
                  <a:gd name="connsiteY23" fmla="*/ 41910 h 404812"/>
                  <a:gd name="connsiteX24" fmla="*/ 226695 w 405765"/>
                  <a:gd name="connsiteY24" fmla="*/ 0 h 404812"/>
                  <a:gd name="connsiteX25" fmla="*/ 179070 w 405765"/>
                  <a:gd name="connsiteY25" fmla="*/ 0 h 404812"/>
                  <a:gd name="connsiteX26" fmla="*/ 158115 w 405765"/>
                  <a:gd name="connsiteY26" fmla="*/ 41910 h 404812"/>
                  <a:gd name="connsiteX27" fmla="*/ 120968 w 405765"/>
                  <a:gd name="connsiteY27" fmla="*/ 57150 h 404812"/>
                  <a:gd name="connsiteX28" fmla="*/ 76200 w 405765"/>
                  <a:gd name="connsiteY28" fmla="*/ 41910 h 404812"/>
                  <a:gd name="connsiteX29" fmla="*/ 42863 w 405765"/>
                  <a:gd name="connsiteY29" fmla="*/ 75248 h 404812"/>
                  <a:gd name="connsiteX30" fmla="*/ 57150 w 405765"/>
                  <a:gd name="connsiteY30" fmla="*/ 120015 h 404812"/>
                  <a:gd name="connsiteX31" fmla="*/ 41910 w 405765"/>
                  <a:gd name="connsiteY31" fmla="*/ 157163 h 404812"/>
                  <a:gd name="connsiteX32" fmla="*/ 57721 w 405765"/>
                  <a:gd name="connsiteY32" fmla="*/ 170498 h 404812"/>
                  <a:gd name="connsiteX33" fmla="*/ 60122 w 405765"/>
                  <a:gd name="connsiteY33" fmla="*/ 162706 h 404812"/>
                  <a:gd name="connsiteX34" fmla="*/ 73609 w 405765"/>
                  <a:gd name="connsiteY34" fmla="*/ 129550 h 404812"/>
                  <a:gd name="connsiteX35" fmla="*/ 77876 w 405765"/>
                  <a:gd name="connsiteY35" fmla="*/ 122225 h 404812"/>
                  <a:gd name="connsiteX36" fmla="*/ 75295 w 405765"/>
                  <a:gd name="connsiteY36" fmla="*/ 114157 h 404812"/>
                  <a:gd name="connsiteX37" fmla="*/ 64541 w 405765"/>
                  <a:gd name="connsiteY37" fmla="*/ 80429 h 404812"/>
                  <a:gd name="connsiteX38" fmla="*/ 81286 w 405765"/>
                  <a:gd name="connsiteY38" fmla="*/ 63675 h 404812"/>
                  <a:gd name="connsiteX39" fmla="*/ 114833 w 405765"/>
                  <a:gd name="connsiteY39" fmla="*/ 75105 h 404812"/>
                  <a:gd name="connsiteX40" fmla="*/ 123063 w 405765"/>
                  <a:gd name="connsiteY40" fmla="*/ 77915 h 404812"/>
                  <a:gd name="connsiteX41" fmla="*/ 130569 w 405765"/>
                  <a:gd name="connsiteY41" fmla="*/ 73533 h 404812"/>
                  <a:gd name="connsiteX42" fmla="*/ 163354 w 405765"/>
                  <a:gd name="connsiteY42" fmla="*/ 60150 h 404812"/>
                  <a:gd name="connsiteX43" fmla="*/ 171450 w 405765"/>
                  <a:gd name="connsiteY43" fmla="*/ 57931 h 404812"/>
                  <a:gd name="connsiteX44" fmla="*/ 175203 w 405765"/>
                  <a:gd name="connsiteY44" fmla="*/ 50435 h 404812"/>
                  <a:gd name="connsiteX45" fmla="*/ 190891 w 405765"/>
                  <a:gd name="connsiteY45" fmla="*/ 19002 h 404812"/>
                  <a:gd name="connsiteX46" fmla="*/ 214970 w 405765"/>
                  <a:gd name="connsiteY46" fmla="*/ 19002 h 404812"/>
                  <a:gd name="connsiteX47" fmla="*/ 230657 w 405765"/>
                  <a:gd name="connsiteY47" fmla="*/ 50435 h 404812"/>
                  <a:gd name="connsiteX48" fmla="*/ 234305 w 405765"/>
                  <a:gd name="connsiteY48" fmla="*/ 57731 h 404812"/>
                  <a:gd name="connsiteX49" fmla="*/ 242097 w 405765"/>
                  <a:gd name="connsiteY49" fmla="*/ 60122 h 404812"/>
                  <a:gd name="connsiteX50" fmla="*/ 275244 w 405765"/>
                  <a:gd name="connsiteY50" fmla="*/ 73619 h 404812"/>
                  <a:gd name="connsiteX51" fmla="*/ 282759 w 405765"/>
                  <a:gd name="connsiteY51" fmla="*/ 78000 h 404812"/>
                  <a:gd name="connsiteX52" fmla="*/ 290989 w 405765"/>
                  <a:gd name="connsiteY52" fmla="*/ 75190 h 404812"/>
                  <a:gd name="connsiteX53" fmla="*/ 324526 w 405765"/>
                  <a:gd name="connsiteY53" fmla="*/ 63760 h 404812"/>
                  <a:gd name="connsiteX54" fmla="*/ 342052 w 405765"/>
                  <a:gd name="connsiteY54" fmla="*/ 81296 h 404812"/>
                  <a:gd name="connsiteX55" fmla="*/ 330622 w 405765"/>
                  <a:gd name="connsiteY55" fmla="*/ 114852 h 404812"/>
                  <a:gd name="connsiteX56" fmla="*/ 327822 w 405765"/>
                  <a:gd name="connsiteY56" fmla="*/ 123073 h 404812"/>
                  <a:gd name="connsiteX57" fmla="*/ 332203 w 405765"/>
                  <a:gd name="connsiteY57" fmla="*/ 130588 h 404812"/>
                  <a:gd name="connsiteX58" fmla="*/ 345586 w 405765"/>
                  <a:gd name="connsiteY58" fmla="*/ 163382 h 404812"/>
                  <a:gd name="connsiteX59" fmla="*/ 347882 w 405765"/>
                  <a:gd name="connsiteY59" fmla="*/ 171431 h 404812"/>
                  <a:gd name="connsiteX60" fmla="*/ 355378 w 405765"/>
                  <a:gd name="connsiteY60" fmla="*/ 175184 h 404812"/>
                  <a:gd name="connsiteX61" fmla="*/ 386715 w 405765"/>
                  <a:gd name="connsiteY61" fmla="*/ 190843 h 404812"/>
                  <a:gd name="connsiteX62" fmla="*/ 386715 w 405765"/>
                  <a:gd name="connsiteY62" fmla="*/ 214932 h 404812"/>
                  <a:gd name="connsiteX63" fmla="*/ 355283 w 405765"/>
                  <a:gd name="connsiteY63" fmla="*/ 230629 h 404812"/>
                  <a:gd name="connsiteX64" fmla="*/ 347786 w 405765"/>
                  <a:gd name="connsiteY64" fmla="*/ 234382 h 404812"/>
                  <a:gd name="connsiteX65" fmla="*/ 345491 w 405765"/>
                  <a:gd name="connsiteY65" fmla="*/ 242430 h 404812"/>
                  <a:gd name="connsiteX66" fmla="*/ 332108 w 405765"/>
                  <a:gd name="connsiteY66" fmla="*/ 275225 h 404812"/>
                  <a:gd name="connsiteX67" fmla="*/ 327803 w 405765"/>
                  <a:gd name="connsiteY67" fmla="*/ 282607 h 404812"/>
                  <a:gd name="connsiteX68" fmla="*/ 330451 w 405765"/>
                  <a:gd name="connsiteY68" fmla="*/ 290732 h 404812"/>
                  <a:gd name="connsiteX69" fmla="*/ 341176 w 405765"/>
                  <a:gd name="connsiteY69" fmla="*/ 323621 h 404812"/>
                  <a:gd name="connsiteX70" fmla="*/ 324326 w 405765"/>
                  <a:gd name="connsiteY70" fmla="*/ 341033 h 404812"/>
                  <a:gd name="connsiteX71" fmla="*/ 290989 w 405765"/>
                  <a:gd name="connsiteY71" fmla="*/ 329670 h 404812"/>
                  <a:gd name="connsiteX72" fmla="*/ 282759 w 405765"/>
                  <a:gd name="connsiteY72" fmla="*/ 326869 h 404812"/>
                  <a:gd name="connsiteX73" fmla="*/ 275244 w 405765"/>
                  <a:gd name="connsiteY73" fmla="*/ 331251 h 404812"/>
                  <a:gd name="connsiteX74" fmla="*/ 242430 w 405765"/>
                  <a:gd name="connsiteY74" fmla="*/ 344634 h 404812"/>
                  <a:gd name="connsiteX75" fmla="*/ 234372 w 405765"/>
                  <a:gd name="connsiteY75" fmla="*/ 346939 h 404812"/>
                  <a:gd name="connsiteX76" fmla="*/ 230629 w 405765"/>
                  <a:gd name="connsiteY76" fmla="*/ 354435 h 404812"/>
                  <a:gd name="connsiteX77" fmla="*/ 214941 w 405765"/>
                  <a:gd name="connsiteY77" fmla="*/ 385867 h 404812"/>
                  <a:gd name="connsiteX78" fmla="*/ 190862 w 405765"/>
                  <a:gd name="connsiteY78" fmla="*/ 385867 h 404812"/>
                  <a:gd name="connsiteX79" fmla="*/ 175174 w 405765"/>
                  <a:gd name="connsiteY79" fmla="*/ 354435 h 404812"/>
                  <a:gd name="connsiteX80" fmla="*/ 171421 w 405765"/>
                  <a:gd name="connsiteY80" fmla="*/ 346939 h 404812"/>
                  <a:gd name="connsiteX81" fmla="*/ 163363 w 405765"/>
                  <a:gd name="connsiteY81" fmla="*/ 344634 h 404812"/>
                  <a:gd name="connsiteX82" fmla="*/ 130578 w 405765"/>
                  <a:gd name="connsiteY82" fmla="*/ 331251 h 404812"/>
                  <a:gd name="connsiteX83" fmla="*/ 123263 w 405765"/>
                  <a:gd name="connsiteY83" fmla="*/ 326984 h 404812"/>
                  <a:gd name="connsiteX84" fmla="*/ 115186 w 405765"/>
                  <a:gd name="connsiteY84" fmla="*/ 329555 h 404812"/>
                  <a:gd name="connsiteX85" fmla="*/ 81477 w 405765"/>
                  <a:gd name="connsiteY85" fmla="*/ 340319 h 404812"/>
                  <a:gd name="connsiteX86" fmla="*/ 64551 w 405765"/>
                  <a:gd name="connsiteY86" fmla="*/ 323393 h 404812"/>
                  <a:gd name="connsiteX87" fmla="*/ 75305 w 405765"/>
                  <a:gd name="connsiteY87" fmla="*/ 289665 h 404812"/>
                  <a:gd name="connsiteX88" fmla="*/ 77886 w 405765"/>
                  <a:gd name="connsiteY88" fmla="*/ 281597 h 404812"/>
                  <a:gd name="connsiteX89" fmla="*/ 73619 w 405765"/>
                  <a:gd name="connsiteY89" fmla="*/ 274272 h 404812"/>
                  <a:gd name="connsiteX90" fmla="*/ 60236 w 405765"/>
                  <a:gd name="connsiteY90" fmla="*/ 241487 h 404812"/>
                  <a:gd name="connsiteX91" fmla="*/ 57931 w 405765"/>
                  <a:gd name="connsiteY91" fmla="*/ 233429 h 404812"/>
                  <a:gd name="connsiteX92" fmla="*/ 50444 w 405765"/>
                  <a:gd name="connsiteY92" fmla="*/ 229676 h 404812"/>
                  <a:gd name="connsiteX93" fmla="*/ 19012 w 405765"/>
                  <a:gd name="connsiteY93" fmla="*/ 213979 h 404812"/>
                  <a:gd name="connsiteX94" fmla="*/ 19012 w 405765"/>
                  <a:gd name="connsiteY94" fmla="*/ 189890 h 404812"/>
                  <a:gd name="connsiteX95" fmla="*/ 50444 w 405765"/>
                  <a:gd name="connsiteY95" fmla="*/ 174193 h 404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405765" h="404812">
                    <a:moveTo>
                      <a:pt x="0" y="178118"/>
                    </a:moveTo>
                    <a:lnTo>
                      <a:pt x="0" y="225742"/>
                    </a:lnTo>
                    <a:lnTo>
                      <a:pt x="41910" y="246698"/>
                    </a:lnTo>
                    <a:cubicBezTo>
                      <a:pt x="45413" y="259670"/>
                      <a:pt x="50533" y="272150"/>
                      <a:pt x="57150" y="283845"/>
                    </a:cubicBezTo>
                    <a:lnTo>
                      <a:pt x="42863" y="328613"/>
                    </a:lnTo>
                    <a:lnTo>
                      <a:pt x="76200" y="361950"/>
                    </a:lnTo>
                    <a:lnTo>
                      <a:pt x="120968" y="347663"/>
                    </a:lnTo>
                    <a:cubicBezTo>
                      <a:pt x="132661" y="354281"/>
                      <a:pt x="145142" y="359401"/>
                      <a:pt x="158115" y="362903"/>
                    </a:cubicBezTo>
                    <a:lnTo>
                      <a:pt x="179070" y="404813"/>
                    </a:lnTo>
                    <a:lnTo>
                      <a:pt x="226695" y="404813"/>
                    </a:lnTo>
                    <a:lnTo>
                      <a:pt x="247650" y="362903"/>
                    </a:lnTo>
                    <a:cubicBezTo>
                      <a:pt x="260622" y="359400"/>
                      <a:pt x="273103" y="354280"/>
                      <a:pt x="284798" y="347663"/>
                    </a:cubicBezTo>
                    <a:lnTo>
                      <a:pt x="329565" y="362903"/>
                    </a:lnTo>
                    <a:lnTo>
                      <a:pt x="362903" y="328613"/>
                    </a:lnTo>
                    <a:lnTo>
                      <a:pt x="348615" y="284798"/>
                    </a:lnTo>
                    <a:cubicBezTo>
                      <a:pt x="355232" y="273103"/>
                      <a:pt x="360352" y="260622"/>
                      <a:pt x="363855" y="247650"/>
                    </a:cubicBezTo>
                    <a:lnTo>
                      <a:pt x="405765" y="226695"/>
                    </a:lnTo>
                    <a:lnTo>
                      <a:pt x="405765" y="179070"/>
                    </a:lnTo>
                    <a:lnTo>
                      <a:pt x="363855" y="158115"/>
                    </a:lnTo>
                    <a:cubicBezTo>
                      <a:pt x="360352" y="145143"/>
                      <a:pt x="355232" y="132662"/>
                      <a:pt x="348615" y="120968"/>
                    </a:cubicBezTo>
                    <a:lnTo>
                      <a:pt x="363855" y="76200"/>
                    </a:lnTo>
                    <a:lnTo>
                      <a:pt x="329565" y="41910"/>
                    </a:lnTo>
                    <a:lnTo>
                      <a:pt x="284798" y="57150"/>
                    </a:lnTo>
                    <a:cubicBezTo>
                      <a:pt x="273025" y="50696"/>
                      <a:pt x="260564" y="45584"/>
                      <a:pt x="247650" y="41910"/>
                    </a:cubicBezTo>
                    <a:lnTo>
                      <a:pt x="226695" y="0"/>
                    </a:lnTo>
                    <a:lnTo>
                      <a:pt x="179070" y="0"/>
                    </a:lnTo>
                    <a:lnTo>
                      <a:pt x="158115" y="41910"/>
                    </a:lnTo>
                    <a:cubicBezTo>
                      <a:pt x="145142" y="45411"/>
                      <a:pt x="132661" y="50531"/>
                      <a:pt x="120968" y="57150"/>
                    </a:cubicBezTo>
                    <a:lnTo>
                      <a:pt x="76200" y="41910"/>
                    </a:lnTo>
                    <a:lnTo>
                      <a:pt x="42863" y="75248"/>
                    </a:lnTo>
                    <a:lnTo>
                      <a:pt x="57150" y="120015"/>
                    </a:lnTo>
                    <a:cubicBezTo>
                      <a:pt x="50697" y="131789"/>
                      <a:pt x="45585" y="144249"/>
                      <a:pt x="41910" y="157163"/>
                    </a:cubicBezTo>
                    <a:close/>
                    <a:moveTo>
                      <a:pt x="57721" y="170498"/>
                    </a:moveTo>
                    <a:lnTo>
                      <a:pt x="60122" y="162706"/>
                    </a:lnTo>
                    <a:cubicBezTo>
                      <a:pt x="63399" y="151197"/>
                      <a:pt x="67922" y="140078"/>
                      <a:pt x="73609" y="129550"/>
                    </a:cubicBezTo>
                    <a:lnTo>
                      <a:pt x="77876" y="122225"/>
                    </a:lnTo>
                    <a:lnTo>
                      <a:pt x="75295" y="114157"/>
                    </a:lnTo>
                    <a:lnTo>
                      <a:pt x="64541" y="80429"/>
                    </a:lnTo>
                    <a:lnTo>
                      <a:pt x="81286" y="63675"/>
                    </a:lnTo>
                    <a:lnTo>
                      <a:pt x="114833" y="75105"/>
                    </a:lnTo>
                    <a:lnTo>
                      <a:pt x="123063" y="77915"/>
                    </a:lnTo>
                    <a:lnTo>
                      <a:pt x="130569" y="73533"/>
                    </a:lnTo>
                    <a:cubicBezTo>
                      <a:pt x="140885" y="67700"/>
                      <a:pt x="151902" y="63202"/>
                      <a:pt x="163354" y="60150"/>
                    </a:cubicBezTo>
                    <a:lnTo>
                      <a:pt x="171450" y="57931"/>
                    </a:lnTo>
                    <a:lnTo>
                      <a:pt x="175203" y="50435"/>
                    </a:lnTo>
                    <a:lnTo>
                      <a:pt x="190891" y="19002"/>
                    </a:lnTo>
                    <a:lnTo>
                      <a:pt x="214970" y="19002"/>
                    </a:lnTo>
                    <a:lnTo>
                      <a:pt x="230657" y="50435"/>
                    </a:lnTo>
                    <a:lnTo>
                      <a:pt x="234305" y="57731"/>
                    </a:lnTo>
                    <a:lnTo>
                      <a:pt x="242097" y="60122"/>
                    </a:lnTo>
                    <a:cubicBezTo>
                      <a:pt x="253602" y="63407"/>
                      <a:pt x="264716" y="67933"/>
                      <a:pt x="275244" y="73619"/>
                    </a:cubicBezTo>
                    <a:lnTo>
                      <a:pt x="282759" y="78000"/>
                    </a:lnTo>
                    <a:lnTo>
                      <a:pt x="290989" y="75190"/>
                    </a:lnTo>
                    <a:lnTo>
                      <a:pt x="324526" y="63760"/>
                    </a:lnTo>
                    <a:lnTo>
                      <a:pt x="342052" y="81296"/>
                    </a:lnTo>
                    <a:lnTo>
                      <a:pt x="330622" y="114852"/>
                    </a:lnTo>
                    <a:lnTo>
                      <a:pt x="327822" y="123073"/>
                    </a:lnTo>
                    <a:lnTo>
                      <a:pt x="332203" y="130588"/>
                    </a:lnTo>
                    <a:cubicBezTo>
                      <a:pt x="338033" y="140910"/>
                      <a:pt x="342529" y="151929"/>
                      <a:pt x="345586" y="163382"/>
                    </a:cubicBezTo>
                    <a:lnTo>
                      <a:pt x="347882" y="171431"/>
                    </a:lnTo>
                    <a:lnTo>
                      <a:pt x="355378" y="175184"/>
                    </a:lnTo>
                    <a:lnTo>
                      <a:pt x="386715" y="190843"/>
                    </a:lnTo>
                    <a:lnTo>
                      <a:pt x="386715" y="214932"/>
                    </a:lnTo>
                    <a:lnTo>
                      <a:pt x="355283" y="230629"/>
                    </a:lnTo>
                    <a:lnTo>
                      <a:pt x="347786" y="234382"/>
                    </a:lnTo>
                    <a:lnTo>
                      <a:pt x="345491" y="242430"/>
                    </a:lnTo>
                    <a:cubicBezTo>
                      <a:pt x="342434" y="253883"/>
                      <a:pt x="337938" y="264903"/>
                      <a:pt x="332108" y="275225"/>
                    </a:cubicBezTo>
                    <a:lnTo>
                      <a:pt x="327803" y="282607"/>
                    </a:lnTo>
                    <a:lnTo>
                      <a:pt x="330451" y="290732"/>
                    </a:lnTo>
                    <a:lnTo>
                      <a:pt x="341176" y="323621"/>
                    </a:lnTo>
                    <a:lnTo>
                      <a:pt x="324326" y="341033"/>
                    </a:lnTo>
                    <a:lnTo>
                      <a:pt x="290989" y="329670"/>
                    </a:lnTo>
                    <a:lnTo>
                      <a:pt x="282759" y="326869"/>
                    </a:lnTo>
                    <a:lnTo>
                      <a:pt x="275244" y="331251"/>
                    </a:lnTo>
                    <a:cubicBezTo>
                      <a:pt x="264920" y="337088"/>
                      <a:pt x="253893" y="341586"/>
                      <a:pt x="242430" y="344634"/>
                    </a:cubicBezTo>
                    <a:lnTo>
                      <a:pt x="234372" y="346939"/>
                    </a:lnTo>
                    <a:lnTo>
                      <a:pt x="230629" y="354435"/>
                    </a:lnTo>
                    <a:lnTo>
                      <a:pt x="214941" y="385867"/>
                    </a:lnTo>
                    <a:lnTo>
                      <a:pt x="190862" y="385867"/>
                    </a:lnTo>
                    <a:lnTo>
                      <a:pt x="175174" y="354435"/>
                    </a:lnTo>
                    <a:lnTo>
                      <a:pt x="171421" y="346939"/>
                    </a:lnTo>
                    <a:lnTo>
                      <a:pt x="163363" y="344634"/>
                    </a:lnTo>
                    <a:cubicBezTo>
                      <a:pt x="151911" y="341582"/>
                      <a:pt x="140895" y="337084"/>
                      <a:pt x="130578" y="331251"/>
                    </a:cubicBezTo>
                    <a:lnTo>
                      <a:pt x="123263" y="326984"/>
                    </a:lnTo>
                    <a:lnTo>
                      <a:pt x="115186" y="329555"/>
                    </a:lnTo>
                    <a:lnTo>
                      <a:pt x="81477" y="340319"/>
                    </a:lnTo>
                    <a:lnTo>
                      <a:pt x="64551" y="323393"/>
                    </a:lnTo>
                    <a:lnTo>
                      <a:pt x="75305" y="289665"/>
                    </a:lnTo>
                    <a:lnTo>
                      <a:pt x="77886" y="281597"/>
                    </a:lnTo>
                    <a:lnTo>
                      <a:pt x="73619" y="274272"/>
                    </a:lnTo>
                    <a:cubicBezTo>
                      <a:pt x="67787" y="263955"/>
                      <a:pt x="63290" y="252938"/>
                      <a:pt x="60236" y="241487"/>
                    </a:cubicBezTo>
                    <a:lnTo>
                      <a:pt x="57931" y="233429"/>
                    </a:lnTo>
                    <a:lnTo>
                      <a:pt x="50444" y="229676"/>
                    </a:lnTo>
                    <a:lnTo>
                      <a:pt x="19012" y="213979"/>
                    </a:lnTo>
                    <a:lnTo>
                      <a:pt x="19012" y="189890"/>
                    </a:lnTo>
                    <a:lnTo>
                      <a:pt x="50444" y="17419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32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798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id="{F34E6A82-5355-2B9F-2203-4E07DC7A11D1}"/>
                  </a:ext>
                </a:extLst>
              </p:cNvPr>
              <p:cNvSpPr/>
              <p:nvPr/>
            </p:nvSpPr>
            <p:spPr>
              <a:xfrm>
                <a:off x="12455775" y="1707550"/>
                <a:ext cx="142875" cy="142875"/>
              </a:xfrm>
              <a:custGeom>
                <a:avLst/>
                <a:gdLst>
                  <a:gd name="connsiteX0" fmla="*/ 71438 w 142875"/>
                  <a:gd name="connsiteY0" fmla="*/ 0 h 142875"/>
                  <a:gd name="connsiteX1" fmla="*/ 0 w 142875"/>
                  <a:gd name="connsiteY1" fmla="*/ 71438 h 142875"/>
                  <a:gd name="connsiteX2" fmla="*/ 71438 w 142875"/>
                  <a:gd name="connsiteY2" fmla="*/ 142875 h 142875"/>
                  <a:gd name="connsiteX3" fmla="*/ 142875 w 142875"/>
                  <a:gd name="connsiteY3" fmla="*/ 71438 h 142875"/>
                  <a:gd name="connsiteX4" fmla="*/ 71438 w 142875"/>
                  <a:gd name="connsiteY4" fmla="*/ 0 h 142875"/>
                  <a:gd name="connsiteX5" fmla="*/ 71438 w 142875"/>
                  <a:gd name="connsiteY5" fmla="*/ 123825 h 142875"/>
                  <a:gd name="connsiteX6" fmla="*/ 19050 w 142875"/>
                  <a:gd name="connsiteY6" fmla="*/ 71438 h 142875"/>
                  <a:gd name="connsiteX7" fmla="*/ 71438 w 142875"/>
                  <a:gd name="connsiteY7" fmla="*/ 19050 h 142875"/>
                  <a:gd name="connsiteX8" fmla="*/ 123825 w 142875"/>
                  <a:gd name="connsiteY8" fmla="*/ 71438 h 142875"/>
                  <a:gd name="connsiteX9" fmla="*/ 71438 w 142875"/>
                  <a:gd name="connsiteY9" fmla="*/ 123863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2875" h="142875">
                    <a:moveTo>
                      <a:pt x="71438" y="0"/>
                    </a:moveTo>
                    <a:cubicBezTo>
                      <a:pt x="31984" y="0"/>
                      <a:pt x="0" y="31984"/>
                      <a:pt x="0" y="71438"/>
                    </a:cubicBezTo>
                    <a:cubicBezTo>
                      <a:pt x="0" y="110891"/>
                      <a:pt x="31984" y="142875"/>
                      <a:pt x="71438" y="142875"/>
                    </a:cubicBezTo>
                    <a:cubicBezTo>
                      <a:pt x="110891" y="142875"/>
                      <a:pt x="142875" y="110891"/>
                      <a:pt x="142875" y="71438"/>
                    </a:cubicBezTo>
                    <a:cubicBezTo>
                      <a:pt x="142580" y="32107"/>
                      <a:pt x="110768" y="295"/>
                      <a:pt x="71438" y="0"/>
                    </a:cubicBezTo>
                    <a:close/>
                    <a:moveTo>
                      <a:pt x="71438" y="123825"/>
                    </a:moveTo>
                    <a:cubicBezTo>
                      <a:pt x="42522" y="123783"/>
                      <a:pt x="19092" y="100353"/>
                      <a:pt x="19050" y="71438"/>
                    </a:cubicBezTo>
                    <a:cubicBezTo>
                      <a:pt x="19435" y="42665"/>
                      <a:pt x="42665" y="19435"/>
                      <a:pt x="71438" y="19050"/>
                    </a:cubicBezTo>
                    <a:cubicBezTo>
                      <a:pt x="100353" y="19092"/>
                      <a:pt x="123783" y="42522"/>
                      <a:pt x="123825" y="71438"/>
                    </a:cubicBezTo>
                    <a:cubicBezTo>
                      <a:pt x="123466" y="100227"/>
                      <a:pt x="100226" y="123483"/>
                      <a:pt x="71438" y="1238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32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798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" name="Forma Livre: Forma 27">
                <a:extLst>
                  <a:ext uri="{FF2B5EF4-FFF2-40B4-BE49-F238E27FC236}">
                    <a16:creationId xmlns:a16="http://schemas.microsoft.com/office/drawing/2014/main" id="{10A0D55F-1AD1-0CF0-F3E8-4199DBB6067B}"/>
                  </a:ext>
                </a:extLst>
              </p:cNvPr>
              <p:cNvSpPr/>
              <p:nvPr/>
            </p:nvSpPr>
            <p:spPr>
              <a:xfrm>
                <a:off x="12240510" y="2054403"/>
                <a:ext cx="142875" cy="142875"/>
              </a:xfrm>
              <a:custGeom>
                <a:avLst/>
                <a:gdLst>
                  <a:gd name="connsiteX0" fmla="*/ 71438 w 142875"/>
                  <a:gd name="connsiteY0" fmla="*/ 142875 h 142875"/>
                  <a:gd name="connsiteX1" fmla="*/ 142875 w 142875"/>
                  <a:gd name="connsiteY1" fmla="*/ 71438 h 142875"/>
                  <a:gd name="connsiteX2" fmla="*/ 71438 w 142875"/>
                  <a:gd name="connsiteY2" fmla="*/ 0 h 142875"/>
                  <a:gd name="connsiteX3" fmla="*/ 0 w 142875"/>
                  <a:gd name="connsiteY3" fmla="*/ 71438 h 142875"/>
                  <a:gd name="connsiteX4" fmla="*/ 71266 w 142875"/>
                  <a:gd name="connsiteY4" fmla="*/ 142875 h 142875"/>
                  <a:gd name="connsiteX5" fmla="*/ 71438 w 142875"/>
                  <a:gd name="connsiteY5" fmla="*/ 142875 h 142875"/>
                  <a:gd name="connsiteX6" fmla="*/ 71438 w 142875"/>
                  <a:gd name="connsiteY6" fmla="*/ 19002 h 142875"/>
                  <a:gd name="connsiteX7" fmla="*/ 123825 w 142875"/>
                  <a:gd name="connsiteY7" fmla="*/ 71390 h 142875"/>
                  <a:gd name="connsiteX8" fmla="*/ 71438 w 142875"/>
                  <a:gd name="connsiteY8" fmla="*/ 123777 h 142875"/>
                  <a:gd name="connsiteX9" fmla="*/ 19050 w 142875"/>
                  <a:gd name="connsiteY9" fmla="*/ 71390 h 142875"/>
                  <a:gd name="connsiteX10" fmla="*/ 71438 w 142875"/>
                  <a:gd name="connsiteY10" fmla="*/ 19002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2875" h="142875">
                    <a:moveTo>
                      <a:pt x="71438" y="142875"/>
                    </a:moveTo>
                    <a:cubicBezTo>
                      <a:pt x="110891" y="142875"/>
                      <a:pt x="142875" y="110891"/>
                      <a:pt x="142875" y="71438"/>
                    </a:cubicBezTo>
                    <a:cubicBezTo>
                      <a:pt x="142875" y="31984"/>
                      <a:pt x="110891" y="0"/>
                      <a:pt x="71438" y="0"/>
                    </a:cubicBezTo>
                    <a:cubicBezTo>
                      <a:pt x="31984" y="0"/>
                      <a:pt x="0" y="31984"/>
                      <a:pt x="0" y="71438"/>
                    </a:cubicBezTo>
                    <a:cubicBezTo>
                      <a:pt x="-48" y="110844"/>
                      <a:pt x="31859" y="142827"/>
                      <a:pt x="71266" y="142875"/>
                    </a:cubicBezTo>
                    <a:cubicBezTo>
                      <a:pt x="71323" y="142875"/>
                      <a:pt x="71380" y="142875"/>
                      <a:pt x="71438" y="142875"/>
                    </a:cubicBezTo>
                    <a:close/>
                    <a:moveTo>
                      <a:pt x="71438" y="19002"/>
                    </a:moveTo>
                    <a:cubicBezTo>
                      <a:pt x="100371" y="19002"/>
                      <a:pt x="123825" y="42457"/>
                      <a:pt x="123825" y="71390"/>
                    </a:cubicBezTo>
                    <a:cubicBezTo>
                      <a:pt x="123825" y="100323"/>
                      <a:pt x="100371" y="123777"/>
                      <a:pt x="71438" y="123777"/>
                    </a:cubicBezTo>
                    <a:cubicBezTo>
                      <a:pt x="42504" y="123777"/>
                      <a:pt x="19050" y="100323"/>
                      <a:pt x="19050" y="71390"/>
                    </a:cubicBezTo>
                    <a:cubicBezTo>
                      <a:pt x="19092" y="42475"/>
                      <a:pt x="42522" y="19044"/>
                      <a:pt x="71438" y="1900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32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798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/>
                  <a:ea typeface="+mn-ea"/>
                  <a:cs typeface="Arial"/>
                  <a:sym typeface="Arial"/>
                </a:endParaRPr>
              </a:p>
            </p:txBody>
          </p:sp>
        </p:grpSp>
      </p:grpSp>
      <p:sp>
        <p:nvSpPr>
          <p:cNvPr id="49" name="Rectangle 8">
            <a:extLst>
              <a:ext uri="{FF2B5EF4-FFF2-40B4-BE49-F238E27FC236}">
                <a16:creationId xmlns:a16="http://schemas.microsoft.com/office/drawing/2014/main" id="{852F27E1-FC9B-D425-84B0-8D18A272C6D7}"/>
              </a:ext>
            </a:extLst>
          </p:cNvPr>
          <p:cNvSpPr/>
          <p:nvPr/>
        </p:nvSpPr>
        <p:spPr>
          <a:xfrm>
            <a:off x="7934" y="4621247"/>
            <a:ext cx="4876793" cy="743502"/>
          </a:xfrm>
          <a:prstGeom prst="rect">
            <a:avLst/>
          </a:prstGeom>
          <a:solidFill>
            <a:srgbClr val="CE557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Arial"/>
              <a:sym typeface="Arial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2C6D2E7-F1D8-5D52-BCD6-274B4A12DB35}"/>
              </a:ext>
            </a:extLst>
          </p:cNvPr>
          <p:cNvGrpSpPr/>
          <p:nvPr/>
        </p:nvGrpSpPr>
        <p:grpSpPr>
          <a:xfrm>
            <a:off x="7929866" y="1670746"/>
            <a:ext cx="614081" cy="647045"/>
            <a:chOff x="8158947" y="1329084"/>
            <a:chExt cx="670544" cy="70653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8D27E95D-16DE-F9B7-9A26-C53B75999310}"/>
                </a:ext>
              </a:extLst>
            </p:cNvPr>
            <p:cNvSpPr/>
            <p:nvPr/>
          </p:nvSpPr>
          <p:spPr>
            <a:xfrm>
              <a:off x="8158947" y="1329084"/>
              <a:ext cx="670544" cy="706539"/>
            </a:xfrm>
            <a:prstGeom prst="round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Arial"/>
                <a:sym typeface="Arial"/>
              </a:endParaRPr>
            </a:p>
          </p:txBody>
        </p:sp>
        <p:pic>
          <p:nvPicPr>
            <p:cNvPr id="29" name="Graphic 38" descr="Satellite outline">
              <a:extLst>
                <a:ext uri="{FF2B5EF4-FFF2-40B4-BE49-F238E27FC236}">
                  <a16:creationId xmlns:a16="http://schemas.microsoft.com/office/drawing/2014/main" id="{E5887764-9141-DEFA-89EA-1B1C96564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250187" y="1417128"/>
              <a:ext cx="496724" cy="496724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09D2DB9-DE18-7FE5-8787-0F7CD00FA201}"/>
              </a:ext>
            </a:extLst>
          </p:cNvPr>
          <p:cNvGrpSpPr/>
          <p:nvPr/>
        </p:nvGrpSpPr>
        <p:grpSpPr>
          <a:xfrm>
            <a:off x="10565405" y="-6290"/>
            <a:ext cx="1610040" cy="1451036"/>
            <a:chOff x="10179237" y="-10768"/>
            <a:chExt cx="2004129" cy="1638160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BB337DB1-578B-A291-A2CA-D57BE64F6738}"/>
                </a:ext>
              </a:extLst>
            </p:cNvPr>
            <p:cNvSpPr/>
            <p:nvPr/>
          </p:nvSpPr>
          <p:spPr>
            <a:xfrm>
              <a:off x="10179237" y="-10767"/>
              <a:ext cx="669852" cy="1026886"/>
            </a:xfrm>
            <a:prstGeom prst="roundRect">
              <a:avLst>
                <a:gd name="adj" fmla="val 7384"/>
              </a:avLst>
            </a:prstGeom>
            <a:solidFill>
              <a:srgbClr val="385581">
                <a:alpha val="1523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2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8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F66D6B84-95B1-026C-FB1E-2ABA0EDEFF2C}"/>
                </a:ext>
              </a:extLst>
            </p:cNvPr>
            <p:cNvSpPr/>
            <p:nvPr/>
          </p:nvSpPr>
          <p:spPr>
            <a:xfrm>
              <a:off x="10846375" y="-10767"/>
              <a:ext cx="669852" cy="1329012"/>
            </a:xfrm>
            <a:prstGeom prst="roundRect">
              <a:avLst>
                <a:gd name="adj" fmla="val 7384"/>
              </a:avLst>
            </a:prstGeom>
            <a:solidFill>
              <a:srgbClr val="385581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2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8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858EFDD8-5762-BD7E-CFD9-2B63E63484D5}"/>
                </a:ext>
              </a:extLst>
            </p:cNvPr>
            <p:cNvSpPr/>
            <p:nvPr/>
          </p:nvSpPr>
          <p:spPr>
            <a:xfrm>
              <a:off x="11513514" y="-10768"/>
              <a:ext cx="669852" cy="1638160"/>
            </a:xfrm>
            <a:prstGeom prst="roundRect">
              <a:avLst>
                <a:gd name="adj" fmla="val 7384"/>
              </a:avLst>
            </a:prstGeom>
            <a:solidFill>
              <a:srgbClr val="385581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2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8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E26319AE-5AA4-14E9-657D-7D3458D06BC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alphaModFix amt="4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154" y="5939439"/>
            <a:ext cx="1155621" cy="63735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999656E-D344-8578-AC8E-3CEA61D94B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701" y="377911"/>
            <a:ext cx="1858266" cy="524556"/>
          </a:xfrm>
          <a:prstGeom prst="rect">
            <a:avLst/>
          </a:prstGeom>
        </p:spPr>
      </p:pic>
      <p:sp>
        <p:nvSpPr>
          <p:cNvPr id="40" name="TextBox 25">
            <a:extLst>
              <a:ext uri="{FF2B5EF4-FFF2-40B4-BE49-F238E27FC236}">
                <a16:creationId xmlns:a16="http://schemas.microsoft.com/office/drawing/2014/main" id="{C37175E0-A490-A6B6-FC2E-C6E028F01AC4}"/>
              </a:ext>
            </a:extLst>
          </p:cNvPr>
          <p:cNvSpPr txBox="1"/>
          <p:nvPr/>
        </p:nvSpPr>
        <p:spPr>
          <a:xfrm>
            <a:off x="546069" y="5559740"/>
            <a:ext cx="3699570" cy="105469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121740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99" b="1" i="0" u="none" strike="noStrike" kern="0" cap="none" spc="0" normalizeH="0" baseline="0" noProof="0" dirty="0">
                <a:ln>
                  <a:noFill/>
                </a:ln>
                <a:solidFill>
                  <a:srgbClr val="18263B"/>
                </a:solidFill>
                <a:effectLst/>
                <a:uLnTx/>
                <a:uFillTx/>
                <a:latin typeface="Inter"/>
                <a:ea typeface="+mn-ea"/>
                <a:cs typeface="Arial" panose="020B0604020202020204" pitchFamily="34" charset="0"/>
                <a:sym typeface="Arial"/>
              </a:rPr>
              <a:t>Alavancar oportunidades e proteger o capital reputacional da sua empresa é o nosso compromisso.</a:t>
            </a:r>
            <a:endParaRPr kumimoji="0" lang="pt-BR" sz="1799" b="1" i="0" u="none" strike="noStrike" kern="0" cap="none" spc="0" normalizeH="0" baseline="0" noProof="0" dirty="0">
              <a:ln>
                <a:noFill/>
              </a:ln>
              <a:solidFill>
                <a:srgbClr val="18263B"/>
              </a:solidFill>
              <a:effectLst/>
              <a:uLnTx/>
              <a:uFillTx/>
              <a:latin typeface="Inter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04FB00D-C6DD-EE9D-8BD2-2F166FEC65C8}"/>
              </a:ext>
            </a:extLst>
          </p:cNvPr>
          <p:cNvSpPr/>
          <p:nvPr/>
        </p:nvSpPr>
        <p:spPr>
          <a:xfrm>
            <a:off x="252206" y="1149721"/>
            <a:ext cx="7253282" cy="5475796"/>
          </a:xfrm>
          <a:prstGeom prst="rect">
            <a:avLst/>
          </a:prstGeom>
          <a:noFill/>
          <a:ln w="12700">
            <a:solidFill>
              <a:srgbClr val="CE55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998ACE70-EE57-4699-9E11-98A0850F0989}"/>
              </a:ext>
            </a:extLst>
          </p:cNvPr>
          <p:cNvSpPr txBox="1"/>
          <p:nvPr/>
        </p:nvSpPr>
        <p:spPr>
          <a:xfrm>
            <a:off x="546069" y="4752966"/>
            <a:ext cx="4338658" cy="3194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121740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+mn-ea"/>
                <a:cs typeface="Arial"/>
                <a:sym typeface="Arial"/>
              </a:rPr>
              <a:t>Caliber, consultoria internacional especializada em </a:t>
            </a:r>
            <a:b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+mn-ea"/>
                <a:cs typeface="Arial"/>
                <a:sym typeface="Arial"/>
              </a:rPr>
            </a:b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bold"/>
                <a:ea typeface="+mn-ea"/>
                <a:cs typeface="Arial"/>
                <a:sym typeface="Arial"/>
              </a:rPr>
              <a:t>gestão da reputação corporativa.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0BA32DA-B06D-BF42-1B3E-E700012C78C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A2D093-1276-4FD7-8D50-CCCC06B7B606}" type="slidenum">
              <a:rPr kumimoji="0" lang="pt-BR" sz="1198" b="1" i="0" u="none" strike="noStrike" kern="1200" cap="none" spc="0" normalizeH="0" baseline="0" noProof="0" smtClean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srgbClr val="18263C"/>
              </a:solidFill>
              <a:effectLst/>
              <a:uLnTx/>
              <a:uFillTx/>
              <a:latin typeface="Inter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634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B78E4E8-4C0C-A9B9-D22D-273FE66C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Como a plataforma digital Real-Time Tracker® funciona?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69C4384C-5AB8-3A03-7EAD-F52617DD69FA}"/>
              </a:ext>
            </a:extLst>
          </p:cNvPr>
          <p:cNvSpPr/>
          <p:nvPr/>
        </p:nvSpPr>
        <p:spPr>
          <a:xfrm>
            <a:off x="684450" y="3479484"/>
            <a:ext cx="5601633" cy="2738299"/>
          </a:xfrm>
          <a:prstGeom prst="roundRect">
            <a:avLst>
              <a:gd name="adj" fmla="val 7573"/>
            </a:avLst>
          </a:prstGeom>
          <a:solidFill>
            <a:schemeClr val="bg1"/>
          </a:solidFill>
          <a:ln>
            <a:solidFill>
              <a:srgbClr val="C05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488151-BF33-79F0-3BF5-510B3CFB9E0B}"/>
              </a:ext>
            </a:extLst>
          </p:cNvPr>
          <p:cNvSpPr txBox="1">
            <a:spLocks/>
          </p:cNvSpPr>
          <p:nvPr/>
        </p:nvSpPr>
        <p:spPr>
          <a:xfrm>
            <a:off x="1023694" y="187866"/>
            <a:ext cx="8873833" cy="936928"/>
          </a:xfrm>
          <a:prstGeom prst="rect">
            <a:avLst/>
          </a:prstGeom>
        </p:spPr>
        <p:txBody>
          <a:bodyPr vert="horz" lIns="121820" tIns="60910" rIns="121820" bIns="60910" rtlCol="0" anchor="ctr">
            <a:noAutofit/>
          </a:bodyPr>
          <a:lstStyle>
            <a:lvl1pPr algn="l" defTabSz="1217403" rtl="0" eaLnBrk="1" latinLnBrk="0" hangingPunct="1">
              <a:spcBef>
                <a:spcPct val="0"/>
              </a:spcBef>
              <a:buNone/>
              <a:defRPr sz="35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2200" b="1" i="0" u="none" strike="noStrike" kern="0" cap="none" spc="0" normalizeH="0" baseline="0" noProof="0" dirty="0">
              <a:ln>
                <a:noFill/>
              </a:ln>
              <a:solidFill>
                <a:srgbClr val="14263E"/>
              </a:solidFill>
              <a:effectLst/>
              <a:uLnTx/>
              <a:uFillTx/>
              <a:latin typeface="Inter" panose="02000503000000020004" pitchFamily="2" charset="0"/>
              <a:ea typeface="+mj-ea"/>
              <a:cs typeface="+mj-cs"/>
            </a:endParaRPr>
          </a:p>
        </p:txBody>
      </p:sp>
      <p:pic>
        <p:nvPicPr>
          <p:cNvPr id="11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E6C9793-614B-3470-8DA2-537F5F5D9A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24794"/>
            <a:ext cx="3265583" cy="2214239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86A9F28B-A42E-27E7-32C2-C4A222127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54" y="-142897"/>
            <a:ext cx="184611" cy="6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381" tIns="45690" rIns="91381" bIns="456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1952872A-6AB5-76EB-68FB-23BB0DD6A08F}"/>
              </a:ext>
            </a:extLst>
          </p:cNvPr>
          <p:cNvSpPr txBox="1"/>
          <p:nvPr/>
        </p:nvSpPr>
        <p:spPr>
          <a:xfrm>
            <a:off x="3265583" y="1358928"/>
            <a:ext cx="3085880" cy="1333178"/>
          </a:xfrm>
          <a:prstGeom prst="rect">
            <a:avLst/>
          </a:prstGeom>
        </p:spPr>
        <p:txBody>
          <a:bodyPr vert="horz" wrap="square" lIns="0" tIns="40125" rIns="0" bIns="0" rtlCol="0">
            <a:spAutoFit/>
          </a:bodyPr>
          <a:lstStyle/>
          <a:p>
            <a:pPr marL="7362" lvl="0">
              <a:spcBef>
                <a:spcPts val="316"/>
              </a:spcBef>
              <a:tabLst>
                <a:tab pos="483328" algn="l"/>
                <a:tab pos="1502991" algn="l"/>
                <a:tab pos="2313200" algn="l"/>
                <a:tab pos="3131876" algn="l"/>
                <a:tab pos="4176202" algn="l"/>
                <a:tab pos="4496458" algn="l"/>
              </a:tabLst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A plataforma digital Real-Time Tracker® </a:t>
            </a:r>
            <a:r>
              <a:rPr lang="pt-BR" sz="1400" b="1" dirty="0">
                <a:solidFill>
                  <a:srgbClr val="17253C"/>
                </a:solidFill>
                <a:latin typeface="Inter"/>
              </a:rPr>
              <a:t>pesquisa milhares de pessoas ao redor do mundo todos os dias para gerar métricas de conscientização, percepção e comportamento fáceis de usar, que ficam disponíveis online em tempo real.</a:t>
            </a:r>
            <a:endParaRPr sz="1400" b="1" dirty="0">
              <a:solidFill>
                <a:srgbClr val="17253C"/>
              </a:solidFill>
              <a:latin typeface="Inter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F0596196-BE5E-5C24-23BD-2A9943E4FF68}"/>
              </a:ext>
            </a:extLst>
          </p:cNvPr>
          <p:cNvSpPr txBox="1"/>
          <p:nvPr/>
        </p:nvSpPr>
        <p:spPr>
          <a:xfrm>
            <a:off x="1158392" y="3815102"/>
            <a:ext cx="4855126" cy="744342"/>
          </a:xfrm>
          <a:prstGeom prst="rect">
            <a:avLst/>
          </a:prstGeom>
        </p:spPr>
        <p:txBody>
          <a:bodyPr vert="horz" wrap="square" lIns="0" tIns="8099" rIns="0" bIns="0" rtlCol="0">
            <a:spAutoFit/>
          </a:bodyPr>
          <a:lstStyle/>
          <a:p>
            <a:pPr marL="7938" marR="2945" lvl="0" indent="0" algn="ctr" defTabSz="914400" rtl="0" eaLnBrk="1" fontAlgn="auto" latinLnBrk="0" hangingPunct="1">
              <a:lnSpc>
                <a:spcPct val="117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Nossa principal métrica para avaliar a força da marca e de sua reputação corporativa é 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indicador de Confiança e Admiração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Inter"/>
              </a:rPr>
              <a:t>(Trust &amp; Like Score).</a:t>
            </a: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23DD7D30-BE76-8F21-4D63-36DEA3D806F7}"/>
              </a:ext>
            </a:extLst>
          </p:cNvPr>
          <p:cNvSpPr txBox="1">
            <a:spLocks/>
          </p:cNvSpPr>
          <p:nvPr/>
        </p:nvSpPr>
        <p:spPr>
          <a:xfrm>
            <a:off x="6811204" y="1659993"/>
            <a:ext cx="4864719" cy="3760206"/>
          </a:xfrm>
          <a:prstGeom prst="rect">
            <a:avLst/>
          </a:prstGeom>
        </p:spPr>
        <p:txBody>
          <a:bodyPr vert="horz" wrap="square" lIns="0" tIns="6994" rIns="0" bIns="0" rtlCol="0">
            <a:spAutoFit/>
          </a:bodyPr>
          <a:lstStyle>
            <a:lvl1pPr marL="227393" indent="-227393" algn="l" defTabSz="909566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Char char="•"/>
              <a:defRPr sz="27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175" indent="-227393" algn="l" defTabSz="90956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2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6958" indent="-227393" algn="l" defTabSz="90956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1740" indent="-227393" algn="l" defTabSz="90956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6522" indent="-227393" algn="l" defTabSz="90956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1305" indent="-227393" algn="l" defTabSz="90956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6089" indent="-227393" algn="l" defTabSz="90956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870" indent="-227393" algn="l" defTabSz="90956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5653" indent="-227393" algn="l" defTabSz="90956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2945" lvl="0" indent="0" algn="l" defTabSz="909566" rtl="0" eaLnBrk="1" fontAlgn="auto" latinLnBrk="0" hangingPunct="1">
              <a:lnSpc>
                <a:spcPct val="115199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Nosso modelo de pesquisa também compreende atributos como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conscientização, familiaridade, percepções </a:t>
            </a:r>
            <a:r>
              <a:rPr lang="pt-BR" sz="1400" b="1" dirty="0">
                <a:solidFill>
                  <a:srgbClr val="17253C"/>
                </a:solidFill>
                <a:latin typeface="Inter"/>
              </a:rPr>
              <a:t>racionais de marca e reputação, percepções ESG, comportamento de apoio, e informações sobre dados demográficos e os pontos de contato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por meio dos quais as partes interessadas interagem com as empresas.</a:t>
            </a:r>
          </a:p>
          <a:p>
            <a:pPr marL="0" marR="2945" lvl="0" indent="0" algn="l" defTabSz="909566" rtl="0" eaLnBrk="1" fontAlgn="auto" latinLnBrk="0" hangingPunct="1">
              <a:lnSpc>
                <a:spcPct val="115199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17253C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2945" lvl="0" indent="0" algn="l" defTabSz="909566" rtl="0" eaLnBrk="1" fontAlgn="auto" latinLnBrk="0" hangingPunct="1">
              <a:lnSpc>
                <a:spcPct val="115199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Nosso modelo nos permite "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conectar os pontos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" entre as informações ou experiências que uma empresa fornece às partes interessadas e como elas pensam ou sentem sobre isso — e provavelmente se comportarão.</a:t>
            </a:r>
          </a:p>
          <a:p>
            <a:pPr marL="0" marR="2945" lvl="0" indent="0" algn="l" defTabSz="909566" rtl="0" eaLnBrk="1" fontAlgn="auto" latinLnBrk="0" hangingPunct="1">
              <a:lnSpc>
                <a:spcPct val="115199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17253C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2945" lvl="0" indent="0" algn="l" defTabSz="909566" rtl="0" eaLnBrk="1" fontAlgn="auto" latinLnBrk="0" hangingPunct="1">
              <a:lnSpc>
                <a:spcPct val="115199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Usando esses dados, podemos ajudar a explicar a jornada da interação do público ao impacto comercial e antecipar a lealdade, a defesa e outros comportamentos que afetam o seu desempenho.</a:t>
            </a:r>
          </a:p>
        </p:txBody>
      </p:sp>
      <p:pic>
        <p:nvPicPr>
          <p:cNvPr id="17" name="Picture 15">
            <a:extLst>
              <a:ext uri="{FF2B5EF4-FFF2-40B4-BE49-F238E27FC236}">
                <a16:creationId xmlns:a16="http://schemas.microsoft.com/office/drawing/2014/main" id="{E1B40B20-35FD-DF3A-32BA-5DA18D6C9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244" y="4408783"/>
            <a:ext cx="581696" cy="581696"/>
          </a:xfrm>
          <a:prstGeom prst="rect">
            <a:avLst/>
          </a:prstGeom>
        </p:spPr>
      </p:pic>
      <p:sp>
        <p:nvSpPr>
          <p:cNvPr id="18" name="object 10">
            <a:extLst>
              <a:ext uri="{FF2B5EF4-FFF2-40B4-BE49-F238E27FC236}">
                <a16:creationId xmlns:a16="http://schemas.microsoft.com/office/drawing/2014/main" id="{D2F83BF1-6394-AF0C-65CC-4E4C333BE911}"/>
              </a:ext>
            </a:extLst>
          </p:cNvPr>
          <p:cNvSpPr txBox="1"/>
          <p:nvPr/>
        </p:nvSpPr>
        <p:spPr>
          <a:xfrm>
            <a:off x="1158392" y="4744425"/>
            <a:ext cx="4855126" cy="1000822"/>
          </a:xfrm>
          <a:prstGeom prst="rect">
            <a:avLst/>
          </a:prstGeom>
        </p:spPr>
        <p:txBody>
          <a:bodyPr vert="horz" wrap="square" lIns="0" tIns="8099" rIns="0" bIns="0" rtlCol="0">
            <a:spAutoFit/>
          </a:bodyPr>
          <a:lstStyle/>
          <a:p>
            <a:pPr marL="7938" marR="2945" lvl="0" indent="0" algn="ctr" defTabSz="914400" rtl="0" eaLnBrk="1" fontAlgn="auto" latinLnBrk="0" hangingPunct="1">
              <a:lnSpc>
                <a:spcPct val="117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17253C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Isso ocorre porque há estudos acadêmicos que demonstram que o comportamento das pessoas em relação a uma empresa é amplamente motivado pelo seu apego emocional a ela — em outras palavras, o grau em que confiam e gostam da organização.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17253C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20" name="Espaço Reservado para Número de Slide 19">
            <a:extLst>
              <a:ext uri="{FF2B5EF4-FFF2-40B4-BE49-F238E27FC236}">
                <a16:creationId xmlns:a16="http://schemas.microsoft.com/office/drawing/2014/main" id="{A40D6D4F-E0C4-F8E9-93EA-BFFE59FCA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A2D093-1276-4FD7-8D50-CCCC06B7B606}" type="slidenum">
              <a:rPr kumimoji="0" lang="pt-BR" sz="1198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 Sans Text Medium" panose="02010603030407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OL Sans Text Medium" panose="02010603030407020203"/>
              <a:ea typeface="+mn-ea"/>
              <a:cs typeface="+mn-cs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EC58D56-8E77-1433-1CDB-7C845B152E15}"/>
              </a:ext>
            </a:extLst>
          </p:cNvPr>
          <p:cNvSpPr/>
          <p:nvPr/>
        </p:nvSpPr>
        <p:spPr>
          <a:xfrm>
            <a:off x="1300550" y="6475014"/>
            <a:ext cx="47954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68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263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Prata Regular"/>
              </a:rPr>
              <a:t>®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16263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" charset="0"/>
              </a:rPr>
              <a:t> Real-Time Tracker é uma marca registrada da Caliber</a:t>
            </a:r>
          </a:p>
        </p:txBody>
      </p:sp>
    </p:spTree>
    <p:extLst>
      <p:ext uri="{BB962C8B-B14F-4D97-AF65-F5344CB8AC3E}">
        <p14:creationId xmlns:p14="http://schemas.microsoft.com/office/powerpoint/2010/main" val="3409934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19">
            <a:extLst>
              <a:ext uri="{FF2B5EF4-FFF2-40B4-BE49-F238E27FC236}">
                <a16:creationId xmlns:a16="http://schemas.microsoft.com/office/drawing/2014/main" id="{3BB79AE9-29BB-080B-5E96-975884A85A1A}"/>
              </a:ext>
            </a:extLst>
          </p:cNvPr>
          <p:cNvSpPr/>
          <p:nvPr/>
        </p:nvSpPr>
        <p:spPr>
          <a:xfrm>
            <a:off x="11898" y="2733575"/>
            <a:ext cx="12172167" cy="4121539"/>
          </a:xfrm>
          <a:prstGeom prst="rect">
            <a:avLst/>
          </a:prstGeom>
          <a:solidFill>
            <a:srgbClr val="F6F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488151-BF33-79F0-3BF5-510B3CFB9E0B}"/>
              </a:ext>
            </a:extLst>
          </p:cNvPr>
          <p:cNvSpPr txBox="1">
            <a:spLocks/>
          </p:cNvSpPr>
          <p:nvPr/>
        </p:nvSpPr>
        <p:spPr>
          <a:xfrm>
            <a:off x="798820" y="1210787"/>
            <a:ext cx="10101314" cy="936928"/>
          </a:xfrm>
          <a:prstGeom prst="rect">
            <a:avLst/>
          </a:prstGeom>
        </p:spPr>
        <p:txBody>
          <a:bodyPr vert="horz" lIns="121820" tIns="60910" rIns="121820" bIns="60910" rtlCol="0" anchor="ctr">
            <a:noAutofit/>
          </a:bodyPr>
          <a:lstStyle>
            <a:lvl1pPr algn="l" defTabSz="1217403" rtl="0" eaLnBrk="1" latinLnBrk="0" hangingPunct="1">
              <a:spcBef>
                <a:spcPct val="0"/>
              </a:spcBef>
              <a:buNone/>
              <a:defRPr sz="35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655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2000" b="1" i="0" u="none" strike="noStrike" kern="0" cap="none" spc="0" normalizeH="0" baseline="0" noProof="0" dirty="0">
              <a:ln>
                <a:noFill/>
              </a:ln>
              <a:solidFill>
                <a:srgbClr val="14263E"/>
              </a:solidFill>
              <a:effectLst/>
              <a:uLnTx/>
              <a:uFillTx/>
              <a:latin typeface="Inter" panose="02000503000000020004" pitchFamily="2" charset="0"/>
              <a:ea typeface="+mj-ea"/>
              <a:cs typeface="+mj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15C08F6-D4BB-AC89-0FF5-88AA0B29B5BB}"/>
              </a:ext>
            </a:extLst>
          </p:cNvPr>
          <p:cNvGrpSpPr/>
          <p:nvPr/>
        </p:nvGrpSpPr>
        <p:grpSpPr>
          <a:xfrm>
            <a:off x="567986" y="1756409"/>
            <a:ext cx="3928266" cy="1940957"/>
            <a:chOff x="429137" y="1439046"/>
            <a:chExt cx="3930825" cy="1942221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DE7FDC4-B741-CC43-79B5-118640511A9F}"/>
                </a:ext>
              </a:extLst>
            </p:cNvPr>
            <p:cNvSpPr/>
            <p:nvPr userDrawn="1"/>
          </p:nvSpPr>
          <p:spPr>
            <a:xfrm>
              <a:off x="429137" y="1439046"/>
              <a:ext cx="1942221" cy="1942221"/>
            </a:xfrm>
            <a:prstGeom prst="ellipse">
              <a:avLst/>
            </a:prstGeom>
            <a:solidFill>
              <a:srgbClr val="18263C"/>
            </a:solidFill>
            <a:ln w="12700" cap="flat" cmpd="sng" algn="ctr">
              <a:solidFill>
                <a:srgbClr val="F6F6F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399" b="1" i="1" u="none" strike="noStrike" kern="0" cap="none" spc="0" normalizeH="0" baseline="0" noProof="0" dirty="0">
                  <a:ln>
                    <a:noFill/>
                  </a:ln>
                  <a:solidFill>
                    <a:srgbClr val="F6F6F1"/>
                  </a:solidFill>
                  <a:effectLst/>
                  <a:uLnTx/>
                  <a:uFillTx/>
                  <a:latin typeface="Inter" panose="020B0604020202020204" charset="0"/>
                  <a:ea typeface="+mn-ea"/>
                  <a:cs typeface="Inter" panose="020B0604020202020204" charset="0"/>
                </a:rPr>
                <a:t>Pesquisas</a:t>
              </a:r>
              <a:r>
                <a:rPr kumimoji="0" lang="en-US" sz="1399" b="1" i="1" u="none" strike="noStrike" kern="0" cap="none" spc="0" normalizeH="0" baseline="0" noProof="0" dirty="0">
                  <a:ln>
                    <a:noFill/>
                  </a:ln>
                  <a:solidFill>
                    <a:srgbClr val="F6F6F1"/>
                  </a:solidFill>
                  <a:effectLst/>
                  <a:uLnTx/>
                  <a:uFillTx/>
                  <a:latin typeface="Inter" panose="020B0604020202020204" charset="0"/>
                  <a:ea typeface="+mn-ea"/>
                  <a:cs typeface="Inter" panose="020B0604020202020204" charset="0"/>
                </a:rPr>
                <a:t> periódicas</a:t>
              </a:r>
              <a:endParaRPr kumimoji="0" lang="en-DK" sz="1399" b="1" i="1" u="none" strike="noStrike" kern="0" cap="none" spc="0" normalizeH="0" baseline="0" noProof="0" dirty="0">
                <a:ln>
                  <a:noFill/>
                </a:ln>
                <a:solidFill>
                  <a:srgbClr val="F6F6F1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endParaRPr>
            </a:p>
          </p:txBody>
        </p:sp>
        <p:sp>
          <p:nvSpPr>
            <p:cNvPr id="25" name="Arrow: Right 24">
              <a:extLst>
                <a:ext uri="{FF2B5EF4-FFF2-40B4-BE49-F238E27FC236}">
                  <a16:creationId xmlns:a16="http://schemas.microsoft.com/office/drawing/2014/main" id="{184BF3EA-2095-C675-827D-0B030F16D1C8}"/>
                </a:ext>
              </a:extLst>
            </p:cNvPr>
            <p:cNvSpPr/>
            <p:nvPr userDrawn="1"/>
          </p:nvSpPr>
          <p:spPr>
            <a:xfrm>
              <a:off x="2102573" y="1837163"/>
              <a:ext cx="2257389" cy="1194757"/>
            </a:xfrm>
            <a:prstGeom prst="rightArrow">
              <a:avLst>
                <a:gd name="adj1" fmla="val 77409"/>
                <a:gd name="adj2" fmla="val 50000"/>
              </a:avLst>
            </a:prstGeom>
            <a:solidFill>
              <a:srgbClr val="18263C"/>
            </a:solidFill>
            <a:ln w="12700" cap="flat" cmpd="sng" algn="ctr">
              <a:solidFill>
                <a:srgbClr val="F6F6F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228600" marR="0" lvl="0" indent="-133350" algn="l" defTabSz="9137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199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Inter" panose="020B0604020202020204" charset="0"/>
                  <a:ea typeface="+mn-ea"/>
                  <a:cs typeface="Inter" panose="020B0604020202020204" charset="0"/>
                </a:rPr>
                <a:t>Falta de imediatismo</a:t>
              </a:r>
            </a:p>
            <a:p>
              <a:pPr marL="228600" marR="0" lvl="0" indent="-133350" algn="l" defTabSz="9137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199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Inter" panose="020B0604020202020204" charset="0"/>
                  <a:ea typeface="+mn-ea"/>
                  <a:cs typeface="Inter" panose="020B0604020202020204" charset="0"/>
                </a:rPr>
                <a:t>Dados perecíveis</a:t>
              </a:r>
              <a:endParaRPr kumimoji="0" lang="en-DK" sz="1199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6A271ED-4559-4707-3DED-5B91740F7A03}"/>
              </a:ext>
            </a:extLst>
          </p:cNvPr>
          <p:cNvGrpSpPr/>
          <p:nvPr/>
        </p:nvGrpSpPr>
        <p:grpSpPr>
          <a:xfrm>
            <a:off x="7695748" y="1757507"/>
            <a:ext cx="3676119" cy="1940957"/>
            <a:chOff x="7568606" y="1359151"/>
            <a:chExt cx="3678514" cy="1942221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AF4B2D4-BC8E-B2C5-AA68-B9314B615803}"/>
                </a:ext>
              </a:extLst>
            </p:cNvPr>
            <p:cNvSpPr/>
            <p:nvPr userDrawn="1"/>
          </p:nvSpPr>
          <p:spPr>
            <a:xfrm>
              <a:off x="9304899" y="1359151"/>
              <a:ext cx="1942221" cy="1942221"/>
            </a:xfrm>
            <a:prstGeom prst="ellipse">
              <a:avLst/>
            </a:prstGeom>
            <a:solidFill>
              <a:srgbClr val="18263C"/>
            </a:solidFill>
            <a:ln w="12700" cap="flat" cmpd="sng" algn="ctr">
              <a:solidFill>
                <a:srgbClr val="18263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99" b="1" i="1" u="none" strike="noStrike" kern="0" cap="none" spc="0" normalizeH="0" baseline="0" noProof="0" dirty="0">
                  <a:ln>
                    <a:noFill/>
                  </a:ln>
                  <a:solidFill>
                    <a:srgbClr val="F6F6F1"/>
                  </a:solidFill>
                  <a:effectLst/>
                  <a:uLnTx/>
                  <a:uFillTx/>
                  <a:latin typeface="Inter" panose="020B0604020202020204" charset="0"/>
                  <a:ea typeface="+mn-ea"/>
                  <a:cs typeface="Inter" panose="020B0604020202020204" charset="0"/>
                </a:rPr>
                <a:t>Social Listening</a:t>
              </a:r>
              <a:endParaRPr kumimoji="0" lang="en-DK" sz="1399" b="1" i="1" u="none" strike="noStrike" kern="0" cap="none" spc="0" normalizeH="0" baseline="0" noProof="0" dirty="0">
                <a:ln>
                  <a:noFill/>
                </a:ln>
                <a:solidFill>
                  <a:srgbClr val="F6F6F1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endParaRPr>
            </a:p>
          </p:txBody>
        </p:sp>
        <p:sp>
          <p:nvSpPr>
            <p:cNvPr id="28" name="Arrow: Left 27">
              <a:extLst>
                <a:ext uri="{FF2B5EF4-FFF2-40B4-BE49-F238E27FC236}">
                  <a16:creationId xmlns:a16="http://schemas.microsoft.com/office/drawing/2014/main" id="{085D094D-2769-6104-D28F-4DDAE0705AD8}"/>
                </a:ext>
              </a:extLst>
            </p:cNvPr>
            <p:cNvSpPr/>
            <p:nvPr userDrawn="1"/>
          </p:nvSpPr>
          <p:spPr>
            <a:xfrm>
              <a:off x="7568606" y="1830592"/>
              <a:ext cx="2011680" cy="1010526"/>
            </a:xfrm>
            <a:prstGeom prst="leftArrow">
              <a:avLst>
                <a:gd name="adj1" fmla="val 72875"/>
                <a:gd name="adj2" fmla="val 48094"/>
              </a:avLst>
            </a:prstGeom>
            <a:solidFill>
              <a:srgbClr val="18263C"/>
            </a:solidFill>
            <a:ln w="12700" cap="flat" cmpd="sng" algn="ctr">
              <a:solidFill>
                <a:srgbClr val="F6F6F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361950" marR="0" lvl="0" indent="-180975" algn="l" defTabSz="9137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199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Inter" panose="020B0604020202020204" charset="0"/>
                  <a:ea typeface="+mn-ea"/>
                  <a:cs typeface="Inter" panose="020B0604020202020204" charset="0"/>
                </a:rPr>
                <a:t>Falta de </a:t>
              </a:r>
              <a:r>
                <a:rPr kumimoji="0" lang="pt-BR" sz="1199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Inter" panose="020B0604020202020204" charset="0"/>
                  <a:ea typeface="+mn-ea"/>
                  <a:cs typeface="Inter" panose="020B0604020202020204" charset="0"/>
                </a:rPr>
                <a:t>acuracidade</a:t>
              </a:r>
            </a:p>
          </p:txBody>
        </p:sp>
      </p:grpSp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72490FF2-25C4-A002-185A-52E507E9F9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5025" y="5336793"/>
            <a:ext cx="665109" cy="633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DAC0F7A-0BEF-2E77-7030-EE39CA2852C8}"/>
              </a:ext>
            </a:extLst>
          </p:cNvPr>
          <p:cNvSpPr txBox="1"/>
          <p:nvPr userDrawn="1"/>
        </p:nvSpPr>
        <p:spPr>
          <a:xfrm>
            <a:off x="9997635" y="6059106"/>
            <a:ext cx="1139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MITIGAÇÃO DE RISCOS</a:t>
            </a:r>
            <a:endParaRPr kumimoji="0" lang="en-DK" sz="1050" b="1" i="0" u="none" strike="noStrike" kern="1200" cap="none" spc="0" normalizeH="0" baseline="0" noProof="0" dirty="0">
              <a:ln>
                <a:noFill/>
              </a:ln>
              <a:solidFill>
                <a:srgbClr val="18263C"/>
              </a:solidFill>
              <a:effectLst/>
              <a:uLnTx/>
              <a:uFillTx/>
              <a:latin typeface="Inter" panose="020B0604020202020204" charset="0"/>
              <a:ea typeface="+mn-ea"/>
              <a:cs typeface="Inter" panose="020B0604020202020204" charset="0"/>
            </a:endParaRPr>
          </a:p>
        </p:txBody>
      </p:sp>
      <p:pic>
        <p:nvPicPr>
          <p:cNvPr id="2" name="Picture 47" descr="Icon&#10;&#10;Description automatically generated">
            <a:extLst>
              <a:ext uri="{FF2B5EF4-FFF2-40B4-BE49-F238E27FC236}">
                <a16:creationId xmlns:a16="http://schemas.microsoft.com/office/drawing/2014/main" id="{B11346E3-9A67-0779-484C-B3028656AE8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8628" y="5332440"/>
            <a:ext cx="641706" cy="641706"/>
          </a:xfrm>
          <a:prstGeom prst="rect">
            <a:avLst/>
          </a:prstGeom>
        </p:spPr>
      </p:pic>
      <p:sp>
        <p:nvSpPr>
          <p:cNvPr id="5" name="TextBox 48">
            <a:extLst>
              <a:ext uri="{FF2B5EF4-FFF2-40B4-BE49-F238E27FC236}">
                <a16:creationId xmlns:a16="http://schemas.microsoft.com/office/drawing/2014/main" id="{3F01A902-F785-E895-DFA9-4DDE016A0152}"/>
              </a:ext>
            </a:extLst>
          </p:cNvPr>
          <p:cNvSpPr txBox="1"/>
          <p:nvPr userDrawn="1"/>
        </p:nvSpPr>
        <p:spPr>
          <a:xfrm>
            <a:off x="2481290" y="6059106"/>
            <a:ext cx="119429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AGILIDADE</a:t>
            </a:r>
            <a:endParaRPr kumimoji="0" lang="en-DK" sz="1050" b="1" i="0" u="none" strike="noStrike" kern="1200" cap="none" spc="0" normalizeH="0" baseline="0" noProof="0" dirty="0">
              <a:ln>
                <a:noFill/>
              </a:ln>
              <a:solidFill>
                <a:srgbClr val="18263C"/>
              </a:solidFill>
              <a:effectLst/>
              <a:uLnTx/>
              <a:uFillTx/>
              <a:latin typeface="Inter" panose="020B0604020202020204" charset="0"/>
              <a:ea typeface="+mn-ea"/>
              <a:cs typeface="Inter" panose="020B0604020202020204" charset="0"/>
            </a:endParaRPr>
          </a:p>
        </p:txBody>
      </p:sp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EC89C636-D849-655E-5D03-3E5EB5E595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633" y="5321000"/>
            <a:ext cx="775142" cy="664587"/>
          </a:xfrm>
          <a:prstGeom prst="rect">
            <a:avLst/>
          </a:prstGeom>
        </p:spPr>
      </p:pic>
      <p:sp>
        <p:nvSpPr>
          <p:cNvPr id="9" name="TextBox 50">
            <a:extLst>
              <a:ext uri="{FF2B5EF4-FFF2-40B4-BE49-F238E27FC236}">
                <a16:creationId xmlns:a16="http://schemas.microsoft.com/office/drawing/2014/main" id="{24E871B0-888F-55BC-E31A-B023BACD2B30}"/>
              </a:ext>
            </a:extLst>
          </p:cNvPr>
          <p:cNvSpPr txBox="1"/>
          <p:nvPr userDrawn="1"/>
        </p:nvSpPr>
        <p:spPr>
          <a:xfrm>
            <a:off x="3708159" y="6059106"/>
            <a:ext cx="17134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COLABORAÇÂO </a:t>
            </a:r>
            <a:r>
              <a:rPr lang="pt-BR" sz="1050" b="1" dirty="0">
                <a:solidFill>
                  <a:srgbClr val="18263C"/>
                </a:solidFill>
                <a:latin typeface="Inter" panose="020B0604020202020204" charset="0"/>
                <a:cs typeface="Inter" panose="020B0604020202020204" charset="0"/>
              </a:rPr>
              <a:t>ENTRE </a:t>
            </a:r>
            <a:br>
              <a:rPr lang="pt-BR" sz="1050" b="1" dirty="0">
                <a:solidFill>
                  <a:srgbClr val="18263C"/>
                </a:solidFill>
                <a:latin typeface="Inter" panose="020B0604020202020204" charset="0"/>
                <a:cs typeface="Inter" panose="020B0604020202020204" charset="0"/>
              </a:rPr>
            </a:br>
            <a:r>
              <a:rPr lang="pt-BR" sz="1050" b="1" dirty="0">
                <a:solidFill>
                  <a:srgbClr val="18263C"/>
                </a:solidFill>
                <a:latin typeface="Inter" panose="020B0604020202020204" charset="0"/>
                <a:cs typeface="Inter" panose="020B0604020202020204" charset="0"/>
              </a:rPr>
              <a:t>AS ÁREAS</a:t>
            </a:r>
            <a:endParaRPr lang="en-DK" sz="1050" b="1" dirty="0">
              <a:solidFill>
                <a:srgbClr val="18263C"/>
              </a:solidFill>
              <a:latin typeface="Inter" panose="020B0604020202020204" charset="0"/>
              <a:cs typeface="Inter" panose="020B0604020202020204" charset="0"/>
            </a:endParaRPr>
          </a:p>
        </p:txBody>
      </p:sp>
      <p:pic>
        <p:nvPicPr>
          <p:cNvPr id="10" name="Picture 51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EF080D2-C255-E623-4F18-42CC322F7E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5514" y="5338940"/>
            <a:ext cx="880470" cy="62870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B4E190A7-2BDD-0868-51A1-2EF0444351A7}"/>
              </a:ext>
            </a:extLst>
          </p:cNvPr>
          <p:cNvSpPr txBox="1"/>
          <p:nvPr userDrawn="1"/>
        </p:nvSpPr>
        <p:spPr>
          <a:xfrm>
            <a:off x="6788025" y="6059106"/>
            <a:ext cx="17134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OTIMIZAÇÃO DOS INVESTIMENTOS</a:t>
            </a:r>
            <a:endParaRPr kumimoji="0" lang="en-DK" sz="1050" b="1" i="0" u="none" strike="noStrike" kern="1200" cap="none" spc="0" normalizeH="0" baseline="0" noProof="0" dirty="0">
              <a:ln>
                <a:noFill/>
              </a:ln>
              <a:solidFill>
                <a:srgbClr val="18263C"/>
              </a:solidFill>
              <a:effectLst/>
              <a:uLnTx/>
              <a:uFillTx/>
              <a:latin typeface="Inter" panose="020B0604020202020204" charset="0"/>
              <a:ea typeface="+mn-ea"/>
              <a:cs typeface="Inter" panose="020B0604020202020204" charset="0"/>
            </a:endParaRPr>
          </a:p>
        </p:txBody>
      </p:sp>
      <p:pic>
        <p:nvPicPr>
          <p:cNvPr id="54" name="Picture 53" descr="Icon&#10;&#10;Description automatically generated">
            <a:extLst>
              <a:ext uri="{FF2B5EF4-FFF2-40B4-BE49-F238E27FC236}">
                <a16:creationId xmlns:a16="http://schemas.microsoft.com/office/drawing/2014/main" id="{5B641C52-A9D4-40D1-7CF7-E325A69811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2074" y="5352369"/>
            <a:ext cx="775141" cy="60184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1E5F6AA-7821-C6D1-0045-1FD199EA4D45}"/>
              </a:ext>
            </a:extLst>
          </p:cNvPr>
          <p:cNvSpPr txBox="1"/>
          <p:nvPr userDrawn="1"/>
        </p:nvSpPr>
        <p:spPr>
          <a:xfrm>
            <a:off x="5454140" y="6059106"/>
            <a:ext cx="14435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INTEGRAÇÃO DE MÉTRICAS</a:t>
            </a:r>
            <a:endParaRPr kumimoji="0" lang="en-DK" sz="1050" b="1" i="0" u="none" strike="noStrike" kern="1200" cap="none" spc="0" normalizeH="0" baseline="0" noProof="0" dirty="0">
              <a:ln>
                <a:noFill/>
              </a:ln>
              <a:solidFill>
                <a:srgbClr val="18263C"/>
              </a:solidFill>
              <a:effectLst/>
              <a:uLnTx/>
              <a:uFillTx/>
              <a:latin typeface="Inter" panose="020B0604020202020204" charset="0"/>
              <a:ea typeface="+mn-ea"/>
              <a:cs typeface="Inter" panose="020B0604020202020204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F2EBEB63-686E-2E24-13B8-949E85F7D32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3208" y="5294734"/>
            <a:ext cx="717121" cy="71711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9CFB1C04-E039-4076-EFA9-68289A944434}"/>
              </a:ext>
            </a:extLst>
          </p:cNvPr>
          <p:cNvSpPr txBox="1"/>
          <p:nvPr userDrawn="1"/>
        </p:nvSpPr>
        <p:spPr>
          <a:xfrm>
            <a:off x="8393891" y="6059106"/>
            <a:ext cx="171340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ESCALABILIDADE</a:t>
            </a:r>
            <a:endParaRPr kumimoji="0" lang="en-DK" sz="1050" b="1" i="0" u="none" strike="noStrike" kern="1200" cap="none" spc="0" normalizeH="0" baseline="0" noProof="0" dirty="0">
              <a:ln>
                <a:noFill/>
              </a:ln>
              <a:solidFill>
                <a:srgbClr val="18263C"/>
              </a:solidFill>
              <a:effectLst/>
              <a:uLnTx/>
              <a:uFillTx/>
              <a:latin typeface="Inter" panose="020B0604020202020204" charset="0"/>
              <a:ea typeface="+mn-ea"/>
              <a:cs typeface="Inter" panose="020B0604020202020204" charset="0"/>
            </a:endParaRPr>
          </a:p>
        </p:txBody>
      </p:sp>
      <p:pic>
        <p:nvPicPr>
          <p:cNvPr id="58" name="Picture 57" descr="Icon&#10;&#10;Description automatically generated">
            <a:extLst>
              <a:ext uri="{FF2B5EF4-FFF2-40B4-BE49-F238E27FC236}">
                <a16:creationId xmlns:a16="http://schemas.microsoft.com/office/drawing/2014/main" id="{326E69A6-A9F8-3DF7-EB51-688C6D08B77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283" y="5362073"/>
            <a:ext cx="582441" cy="582441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31001FD2-EB22-AE45-3BDA-AE46102AD636}"/>
              </a:ext>
            </a:extLst>
          </p:cNvPr>
          <p:cNvSpPr txBox="1"/>
          <p:nvPr userDrawn="1"/>
        </p:nvSpPr>
        <p:spPr>
          <a:xfrm>
            <a:off x="811382" y="6059106"/>
            <a:ext cx="17134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8263C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PENSAMENTO ESTRATÈGICO</a:t>
            </a:r>
            <a:endParaRPr kumimoji="0" lang="en-DK" sz="1050" b="1" i="0" u="none" strike="noStrike" kern="1200" cap="none" spc="0" normalizeH="0" baseline="0" noProof="0" dirty="0">
              <a:ln>
                <a:noFill/>
              </a:ln>
              <a:solidFill>
                <a:srgbClr val="18263C"/>
              </a:solidFill>
              <a:effectLst/>
              <a:uLnTx/>
              <a:uFillTx/>
              <a:latin typeface="Inter" panose="020B0604020202020204" charset="0"/>
              <a:ea typeface="+mn-ea"/>
              <a:cs typeface="Inter" panose="020B060402020202020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37CC2B5-739B-6DD6-3569-586897618493}"/>
              </a:ext>
            </a:extLst>
          </p:cNvPr>
          <p:cNvSpPr txBox="1"/>
          <p:nvPr/>
        </p:nvSpPr>
        <p:spPr>
          <a:xfrm>
            <a:off x="2572157" y="3430118"/>
            <a:ext cx="69496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25D76"/>
                </a:solidFill>
                <a:effectLst/>
                <a:uLnTx/>
                <a:uFillTx/>
                <a:latin typeface="Inter" panose="020B0604020202020204" charset="0"/>
                <a:ea typeface="+mn-ea"/>
                <a:cs typeface="Inter" panose="020B0604020202020204" charset="0"/>
              </a:rPr>
              <a:t>Dados acionáveis</a:t>
            </a:r>
            <a:endParaRPr kumimoji="0" lang="en-DK" sz="2400" b="0" i="0" u="none" strike="noStrike" kern="1200" cap="none" spc="0" normalizeH="0" baseline="0" noProof="0" dirty="0">
              <a:ln>
                <a:noFill/>
              </a:ln>
              <a:solidFill>
                <a:srgbClr val="C25D76"/>
              </a:solidFill>
              <a:effectLst/>
              <a:uLnTx/>
              <a:uFillTx/>
              <a:latin typeface="Inter" panose="020B0604020202020204" charset="0"/>
              <a:ea typeface="+mn-ea"/>
              <a:cs typeface="Inter" panose="020B0604020202020204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1940851-6239-15FC-825A-8EDFBAEC505A}"/>
              </a:ext>
            </a:extLst>
          </p:cNvPr>
          <p:cNvGrpSpPr/>
          <p:nvPr/>
        </p:nvGrpSpPr>
        <p:grpSpPr>
          <a:xfrm>
            <a:off x="937826" y="3903328"/>
            <a:ext cx="10292796" cy="1319600"/>
            <a:chOff x="946248" y="3891595"/>
            <a:chExt cx="10299501" cy="1118756"/>
          </a:xfrm>
        </p:grpSpPr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1BA77AF7-6795-8441-B8F9-7C8529B9D540}"/>
                </a:ext>
              </a:extLst>
            </p:cNvPr>
            <p:cNvSpPr/>
            <p:nvPr userDrawn="1"/>
          </p:nvSpPr>
          <p:spPr>
            <a:xfrm>
              <a:off x="5667399" y="3891595"/>
              <a:ext cx="857202" cy="282845"/>
            </a:xfrm>
            <a:prstGeom prst="triangle">
              <a:avLst/>
            </a:prstGeom>
            <a:solidFill>
              <a:srgbClr val="C25D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799" b="0" i="0" u="none" strike="noStrike" kern="0" cap="none" spc="0" normalizeH="0" baseline="0" noProof="0" dirty="0">
                <a:ln>
                  <a:noFill/>
                </a:ln>
                <a:solidFill>
                  <a:srgbClr val="F6F6F1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E25BE755-0E86-DE70-A833-2759F082A3FE}"/>
                </a:ext>
              </a:extLst>
            </p:cNvPr>
            <p:cNvSpPr/>
            <p:nvPr userDrawn="1"/>
          </p:nvSpPr>
          <p:spPr>
            <a:xfrm>
              <a:off x="946248" y="3963140"/>
              <a:ext cx="10299501" cy="856166"/>
            </a:xfrm>
            <a:prstGeom prst="roundRect">
              <a:avLst/>
            </a:prstGeom>
            <a:solidFill>
              <a:srgbClr val="C25D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399" kern="0" dirty="0">
                  <a:solidFill>
                    <a:srgbClr val="F6F6F1"/>
                  </a:solidFill>
                  <a:latin typeface="Inter" panose="020B0604020202020204" charset="0"/>
                </a:rPr>
                <a:t>Entrevistas </a:t>
              </a:r>
              <a:r>
                <a:rPr lang="pt-BR" sz="1399" i="1" kern="0" dirty="0">
                  <a:solidFill>
                    <a:srgbClr val="F6F6F1"/>
                  </a:solidFill>
                  <a:latin typeface="Inter" panose="020B0604020202020204" charset="0"/>
                </a:rPr>
                <a:t>online</a:t>
              </a:r>
              <a:r>
                <a:rPr lang="pt-BR" sz="1399" kern="0" dirty="0">
                  <a:solidFill>
                    <a:srgbClr val="F6F6F1"/>
                  </a:solidFill>
                  <a:latin typeface="Inter" panose="020B0604020202020204" charset="0"/>
                </a:rPr>
                <a:t> diárias automatizadas com a sociedade brasileira e stakeholders relevantes fornecem dados oportunos </a:t>
              </a:r>
              <a:br>
                <a:rPr lang="pt-BR" sz="1399" kern="0" dirty="0">
                  <a:solidFill>
                    <a:srgbClr val="F6F6F1"/>
                  </a:solidFill>
                  <a:latin typeface="Inter" panose="020B0604020202020204" charset="0"/>
                </a:rPr>
              </a:br>
              <a:r>
                <a:rPr lang="pt-BR" sz="1399" kern="0" dirty="0">
                  <a:solidFill>
                    <a:srgbClr val="F6F6F1"/>
                  </a:solidFill>
                  <a:latin typeface="Inter" panose="020B0604020202020204" charset="0"/>
                </a:rPr>
                <a:t>e precisos sobre marca e reputação. Assim, oferece </a:t>
              </a:r>
              <a:r>
                <a:rPr lang="pt-BR" sz="1399" i="1" kern="0" dirty="0">
                  <a:solidFill>
                    <a:srgbClr val="F6F6F1"/>
                  </a:solidFill>
                  <a:latin typeface="Inter" panose="020B0604020202020204" charset="0"/>
                </a:rPr>
                <a:t>insights</a:t>
              </a:r>
              <a:r>
                <a:rPr lang="pt-BR" sz="1399" kern="0" dirty="0">
                  <a:solidFill>
                    <a:srgbClr val="F6F6F1"/>
                  </a:solidFill>
                  <a:latin typeface="Inter" panose="020B0604020202020204" charset="0"/>
                </a:rPr>
                <a:t> essenciais para direcionar a comunicação corporativa </a:t>
              </a:r>
              <a:br>
                <a:rPr lang="pt-BR" sz="1399" kern="0" dirty="0">
                  <a:solidFill>
                    <a:srgbClr val="F6F6F1"/>
                  </a:solidFill>
                  <a:latin typeface="Inter" panose="020B0604020202020204" charset="0"/>
                </a:rPr>
              </a:br>
              <a:r>
                <a:rPr lang="pt-BR" sz="1399" kern="0" dirty="0">
                  <a:solidFill>
                    <a:srgbClr val="F6F6F1"/>
                  </a:solidFill>
                  <a:latin typeface="Inter" panose="020B0604020202020204" charset="0"/>
                </a:rPr>
                <a:t>e outras áreas da organização, otimizando o impacto e mitigando riscos.</a:t>
              </a:r>
              <a:endParaRPr lang="en-US" sz="1399" kern="0" dirty="0">
                <a:solidFill>
                  <a:srgbClr val="F6F6F1"/>
                </a:solidFill>
                <a:latin typeface="Inter" panose="020B0604020202020204" charset="0"/>
              </a:endParaRPr>
            </a:p>
          </p:txBody>
        </p:sp>
        <p:sp>
          <p:nvSpPr>
            <p:cNvPr id="64" name="Isosceles Triangle 63">
              <a:extLst>
                <a:ext uri="{FF2B5EF4-FFF2-40B4-BE49-F238E27FC236}">
                  <a16:creationId xmlns:a16="http://schemas.microsoft.com/office/drawing/2014/main" id="{5FB9873D-2CC4-8E1A-90C4-3923B064C3B8}"/>
                </a:ext>
              </a:extLst>
            </p:cNvPr>
            <p:cNvSpPr/>
            <p:nvPr userDrawn="1"/>
          </p:nvSpPr>
          <p:spPr>
            <a:xfrm rot="10800000">
              <a:off x="5675032" y="4727506"/>
              <a:ext cx="857202" cy="282845"/>
            </a:xfrm>
            <a:prstGeom prst="triangle">
              <a:avLst/>
            </a:prstGeom>
            <a:solidFill>
              <a:srgbClr val="C25D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799" b="0" i="0" u="none" strike="noStrike" kern="0" cap="none" spc="0" normalizeH="0" baseline="0" noProof="0" dirty="0">
                <a:ln>
                  <a:noFill/>
                </a:ln>
                <a:solidFill>
                  <a:srgbClr val="F6F6F1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pic>
        <p:nvPicPr>
          <p:cNvPr id="11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E6C9793-614B-3470-8DA2-537F5F5D9A6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1228" y="1292396"/>
            <a:ext cx="3254520" cy="2206738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83CE86B2-F9F9-E417-BE47-A2ECFDB5A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694" y="204983"/>
            <a:ext cx="9211331" cy="1075867"/>
          </a:xfrm>
        </p:spPr>
        <p:txBody>
          <a:bodyPr>
            <a:noAutofit/>
          </a:bodyPr>
          <a:lstStyle/>
          <a:p>
            <a:r>
              <a:rPr lang="pt-BR" sz="2000" dirty="0"/>
              <a:t>Graças à sua capacidade de monitoramento contínuo, a plataforma   da Caliber atende de forma proativa às necessidades de construção de estratégias e capacidade de ação em tempos de incerteza.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CCA8995-BA30-4AB7-692A-4F6766072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A2D093-1276-4FD7-8D50-CCCC06B7B606}" type="slidenum">
              <a:rPr kumimoji="0" lang="pt-BR" sz="1198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 Sans Text Medium" panose="02010603030407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OL Sans Text Medium" panose="02010603030407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754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" grpId="0"/>
      <p:bldP spid="9" grpId="0"/>
      <p:bldP spid="53" grpId="0"/>
      <p:bldP spid="55" grpId="0"/>
      <p:bldP spid="57" grpId="0"/>
      <p:bldP spid="59" grpId="0"/>
      <p:bldP spid="6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7AABAC95-7278-DD26-B9E7-036DA5E2C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Veja como a Caliber é a opção mais completa para a gestão da reputação.</a:t>
            </a:r>
          </a:p>
        </p:txBody>
      </p:sp>
      <p:sp>
        <p:nvSpPr>
          <p:cNvPr id="14" name="Retângulo 19">
            <a:extLst>
              <a:ext uri="{FF2B5EF4-FFF2-40B4-BE49-F238E27FC236}">
                <a16:creationId xmlns:a16="http://schemas.microsoft.com/office/drawing/2014/main" id="{E1EFBBEF-D840-1754-5830-E67CD85BE705}"/>
              </a:ext>
            </a:extLst>
          </p:cNvPr>
          <p:cNvSpPr/>
          <p:nvPr/>
        </p:nvSpPr>
        <p:spPr>
          <a:xfrm>
            <a:off x="11898" y="1055077"/>
            <a:ext cx="12172167" cy="5800038"/>
          </a:xfrm>
          <a:prstGeom prst="rect">
            <a:avLst/>
          </a:prstGeom>
          <a:solidFill>
            <a:srgbClr val="F6F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85EB00C-20B2-0099-2AFF-DAFDC6D326C8}"/>
              </a:ext>
            </a:extLst>
          </p:cNvPr>
          <p:cNvSpPr/>
          <p:nvPr/>
        </p:nvSpPr>
        <p:spPr>
          <a:xfrm>
            <a:off x="423542" y="1987634"/>
            <a:ext cx="11469027" cy="4466581"/>
          </a:xfrm>
          <a:prstGeom prst="roundRect">
            <a:avLst>
              <a:gd name="adj" fmla="val 33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1">
            <a:extLst>
              <a:ext uri="{FF2B5EF4-FFF2-40B4-BE49-F238E27FC236}">
                <a16:creationId xmlns:a16="http://schemas.microsoft.com/office/drawing/2014/main" id="{ECB68E5F-A774-8F2B-F18E-9BACB6893ECD}"/>
              </a:ext>
            </a:extLst>
          </p:cNvPr>
          <p:cNvSpPr/>
          <p:nvPr/>
        </p:nvSpPr>
        <p:spPr>
          <a:xfrm>
            <a:off x="9589351" y="1301220"/>
            <a:ext cx="1987525" cy="5377515"/>
          </a:xfrm>
          <a:prstGeom prst="roundRect">
            <a:avLst>
              <a:gd name="adj" fmla="val 7051"/>
            </a:avLst>
          </a:prstGeom>
          <a:solidFill>
            <a:srgbClr val="1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8CD84D1-C822-67C0-F99C-03C758386EFC}"/>
              </a:ext>
            </a:extLst>
          </p:cNvPr>
          <p:cNvSpPr/>
          <p:nvPr/>
        </p:nvSpPr>
        <p:spPr>
          <a:xfrm>
            <a:off x="3250873" y="1282436"/>
            <a:ext cx="1987525" cy="5377515"/>
          </a:xfrm>
          <a:prstGeom prst="roundRect">
            <a:avLst>
              <a:gd name="adj" fmla="val 6591"/>
            </a:avLst>
          </a:prstGeom>
          <a:solidFill>
            <a:srgbClr val="1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6A0B9F0-BE3E-8049-850F-E5F922F1F557}"/>
              </a:ext>
            </a:extLst>
          </p:cNvPr>
          <p:cNvSpPr/>
          <p:nvPr/>
        </p:nvSpPr>
        <p:spPr>
          <a:xfrm>
            <a:off x="5363698" y="1282436"/>
            <a:ext cx="1987525" cy="5377515"/>
          </a:xfrm>
          <a:prstGeom prst="roundRect">
            <a:avLst>
              <a:gd name="adj" fmla="val 6591"/>
            </a:avLst>
          </a:prstGeom>
          <a:solidFill>
            <a:srgbClr val="C05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7D2F146-FF64-F4B6-90C0-4BEA14D24D9D}"/>
              </a:ext>
            </a:extLst>
          </p:cNvPr>
          <p:cNvSpPr/>
          <p:nvPr/>
        </p:nvSpPr>
        <p:spPr>
          <a:xfrm>
            <a:off x="7476524" y="1282436"/>
            <a:ext cx="1987525" cy="5377515"/>
          </a:xfrm>
          <a:prstGeom prst="roundRect">
            <a:avLst>
              <a:gd name="adj" fmla="val 7051"/>
            </a:avLst>
          </a:prstGeom>
          <a:solidFill>
            <a:srgbClr val="1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67A1E0-3838-65ED-A9A3-26C2446EAC43}"/>
              </a:ext>
            </a:extLst>
          </p:cNvPr>
          <p:cNvSpPr/>
          <p:nvPr/>
        </p:nvSpPr>
        <p:spPr>
          <a:xfrm>
            <a:off x="2946220" y="2634866"/>
            <a:ext cx="8873207" cy="548283"/>
          </a:xfrm>
          <a:prstGeom prst="rect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99A845D-540A-F204-28C9-9A67E095A0C2}"/>
              </a:ext>
            </a:extLst>
          </p:cNvPr>
          <p:cNvSpPr/>
          <p:nvPr/>
        </p:nvSpPr>
        <p:spPr>
          <a:xfrm>
            <a:off x="2946220" y="3839881"/>
            <a:ext cx="8873207" cy="548283"/>
          </a:xfrm>
          <a:prstGeom prst="rect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ADE0898-4D3D-78A3-D6E8-DF3A2C7BAB00}"/>
              </a:ext>
            </a:extLst>
          </p:cNvPr>
          <p:cNvSpPr/>
          <p:nvPr/>
        </p:nvSpPr>
        <p:spPr>
          <a:xfrm>
            <a:off x="2946220" y="5085067"/>
            <a:ext cx="8873207" cy="548283"/>
          </a:xfrm>
          <a:prstGeom prst="rect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E33D5F2-C6BE-6D71-CB6E-1E3376BAEB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838148"/>
              </p:ext>
            </p:extLst>
          </p:nvPr>
        </p:nvGraphicFramePr>
        <p:xfrm>
          <a:off x="527538" y="1286094"/>
          <a:ext cx="11187733" cy="5151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8836">
                  <a:extLst>
                    <a:ext uri="{9D8B030D-6E8A-4147-A177-3AD203B41FA5}">
                      <a16:colId xmlns:a16="http://schemas.microsoft.com/office/drawing/2014/main" val="16997128"/>
                    </a:ext>
                  </a:extLst>
                </a:gridCol>
                <a:gridCol w="2217971">
                  <a:extLst>
                    <a:ext uri="{9D8B030D-6E8A-4147-A177-3AD203B41FA5}">
                      <a16:colId xmlns:a16="http://schemas.microsoft.com/office/drawing/2014/main" val="3126055683"/>
                    </a:ext>
                  </a:extLst>
                </a:gridCol>
                <a:gridCol w="2138357">
                  <a:extLst>
                    <a:ext uri="{9D8B030D-6E8A-4147-A177-3AD203B41FA5}">
                      <a16:colId xmlns:a16="http://schemas.microsoft.com/office/drawing/2014/main" val="650808569"/>
                    </a:ext>
                  </a:extLst>
                </a:gridCol>
                <a:gridCol w="2148539">
                  <a:extLst>
                    <a:ext uri="{9D8B030D-6E8A-4147-A177-3AD203B41FA5}">
                      <a16:colId xmlns:a16="http://schemas.microsoft.com/office/drawing/2014/main" val="1551386778"/>
                    </a:ext>
                  </a:extLst>
                </a:gridCol>
                <a:gridCol w="2144030">
                  <a:extLst>
                    <a:ext uri="{9D8B030D-6E8A-4147-A177-3AD203B41FA5}">
                      <a16:colId xmlns:a16="http://schemas.microsoft.com/office/drawing/2014/main" val="4126480037"/>
                    </a:ext>
                  </a:extLst>
                </a:gridCol>
              </a:tblGrid>
              <a:tr h="761504">
                <a:tc>
                  <a:txBody>
                    <a:bodyPr/>
                    <a:lstStyle/>
                    <a:p>
                      <a:pPr algn="ctr"/>
                      <a:r>
                        <a:rPr lang="pt-BR" sz="1800" b="1" kern="1200" dirty="0">
                          <a:solidFill>
                            <a:srgbClr val="14263E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Características</a:t>
                      </a:r>
                      <a:r>
                        <a:rPr lang="en-BR" sz="1400" dirty="0">
                          <a:solidFill>
                            <a:srgbClr val="14263E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 </a:t>
                      </a:r>
                      <a:endParaRPr lang="pt-BR" sz="1400" dirty="0">
                        <a:solidFill>
                          <a:srgbClr val="14263E"/>
                        </a:solidFill>
                        <a:latin typeface="Inter" panose="02000503000000020004" pitchFamily="2" charset="0"/>
                        <a:ea typeface="Inter" panose="02000503000000020004" pitchFamily="2" charset="0"/>
                      </a:endParaRPr>
                    </a:p>
                  </a:txBody>
                  <a:tcPr marL="127357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3760" rtl="0" eaLnBrk="1" latinLnBrk="0" hangingPunct="1"/>
                      <a:r>
                        <a:rPr lang="pt-BR" sz="1600" b="1" kern="1200" dirty="0">
                          <a:solidFill>
                            <a:schemeClr val="bg1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Social  </a:t>
                      </a:r>
                      <a:r>
                        <a:rPr lang="pt-BR" sz="1600" b="1" kern="1200" dirty="0" err="1">
                          <a:solidFill>
                            <a:schemeClr val="bg1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Listening</a:t>
                      </a:r>
                      <a:endParaRPr lang="pt-BR" sz="1600" b="1" kern="1200" dirty="0">
                        <a:solidFill>
                          <a:schemeClr val="bg1"/>
                        </a:solidFill>
                        <a:effectLst/>
                        <a:latin typeface="Inter" panose="02000503000000020004" pitchFamily="2" charset="0"/>
                        <a:ea typeface="Inter" panose="02000503000000020004" pitchFamily="2" charset="0"/>
                        <a:cs typeface="+mn-cs"/>
                      </a:endParaRPr>
                    </a:p>
                    <a:p>
                      <a:pPr algn="ctr"/>
                      <a:r>
                        <a:rPr lang="pt-BR" sz="1000" b="1" kern="1200" dirty="0">
                          <a:solidFill>
                            <a:schemeClr val="bg1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(monitoramento das redes)</a:t>
                      </a:r>
                      <a:endParaRPr lang="pt-BR" sz="1000" dirty="0">
                        <a:solidFill>
                          <a:schemeClr val="bg1"/>
                        </a:solidFill>
                        <a:latin typeface="Inter" panose="02000503000000020004" pitchFamily="2" charset="0"/>
                        <a:ea typeface="Inter" panose="02000503000000020004" pitchFamily="2" charset="0"/>
                      </a:endParaRP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Caliber</a:t>
                      </a:r>
                      <a:endParaRPr lang="en-BR" sz="1600" b="1" kern="1200" dirty="0">
                        <a:solidFill>
                          <a:schemeClr val="bg1"/>
                        </a:solidFill>
                        <a:effectLst/>
                        <a:latin typeface="Inter" panose="02000503000000020004" pitchFamily="2" charset="0"/>
                        <a:ea typeface="Inter" panose="02000503000000020004" pitchFamily="2" charset="0"/>
                        <a:cs typeface="+mn-cs"/>
                      </a:endParaRPr>
                    </a:p>
                    <a:p>
                      <a:pPr algn="ctr"/>
                      <a:r>
                        <a:rPr lang="pt-BR" sz="1300" b="1" kern="1200" dirty="0">
                          <a:solidFill>
                            <a:schemeClr val="bg1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Plataforma Digital</a:t>
                      </a:r>
                      <a:endParaRPr lang="en-BR" sz="1300" b="1" kern="1200" dirty="0">
                        <a:solidFill>
                          <a:schemeClr val="bg1"/>
                        </a:solidFill>
                        <a:effectLst/>
                        <a:latin typeface="Inter" panose="02000503000000020004" pitchFamily="2" charset="0"/>
                        <a:ea typeface="Inter" panose="02000503000000020004" pitchFamily="2" charset="0"/>
                        <a:cs typeface="+mn-cs"/>
                      </a:endParaRPr>
                    </a:p>
                    <a:p>
                      <a:pPr algn="ctr"/>
                      <a:r>
                        <a:rPr lang="pt-BR" sz="1300" b="1" kern="1200" dirty="0">
                          <a:solidFill>
                            <a:schemeClr val="bg1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Real-Time Tracker®</a:t>
                      </a:r>
                      <a:endParaRPr lang="en-BR" sz="1300" b="1" kern="1200" dirty="0">
                        <a:solidFill>
                          <a:schemeClr val="bg1"/>
                        </a:solidFill>
                        <a:effectLst/>
                        <a:latin typeface="Inter" panose="02000503000000020004" pitchFamily="2" charset="0"/>
                        <a:ea typeface="Inter" panose="02000503000000020004" pitchFamily="2" charset="0"/>
                        <a:cs typeface="+mn-cs"/>
                      </a:endParaRP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Pesquisa </a:t>
                      </a:r>
                      <a:br>
                        <a:rPr lang="pt-BR" sz="1400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</a:br>
                      <a:r>
                        <a:rPr lang="pt-BR" sz="1400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de mercado </a:t>
                      </a:r>
                      <a:br>
                        <a:rPr lang="pt-BR" sz="1400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</a:br>
                      <a:r>
                        <a:rPr lang="pt-BR" sz="1000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(fotografia de um momento) </a:t>
                      </a:r>
                      <a:endParaRPr lang="pt-BR" sz="1600" dirty="0">
                        <a:solidFill>
                          <a:schemeClr val="bg1"/>
                        </a:solidFill>
                        <a:latin typeface="Inter" panose="02000503000000020004" pitchFamily="2" charset="0"/>
                        <a:ea typeface="Inter" panose="02000503000000020004" pitchFamily="2" charset="0"/>
                      </a:endParaRP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kern="1200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Relações </a:t>
                      </a:r>
                      <a:br>
                        <a:rPr lang="pt-BR" sz="1400" b="1" kern="1200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</a:br>
                      <a:r>
                        <a:rPr lang="pt-BR" sz="1400" b="1" kern="1200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Públicas</a:t>
                      </a:r>
                    </a:p>
                    <a:p>
                      <a:pPr algn="ctr"/>
                      <a:r>
                        <a:rPr lang="pt-BR" sz="1000" b="1" kern="1200" dirty="0">
                          <a:solidFill>
                            <a:schemeClr val="bg1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(</a:t>
                      </a:r>
                      <a:r>
                        <a:rPr lang="pt-BR" sz="1000" b="1" kern="1200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construção da imagem)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700673"/>
                  </a:ext>
                </a:extLst>
              </a:tr>
              <a:tr h="588994">
                <a:tc>
                  <a:txBody>
                    <a:bodyPr/>
                    <a:lstStyle/>
                    <a:p>
                      <a:pPr marL="7938" indent="0" algn="l">
                        <a:tabLst/>
                      </a:pPr>
                      <a:r>
                        <a:rPr lang="pt-BR" sz="1000" kern="1200" dirty="0">
                          <a:solidFill>
                            <a:schemeClr val="tx2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Relatório trimestral/anual detalhado com comentários dos nossos consultores multidisciplinares.</a:t>
                      </a:r>
                      <a:endParaRPr lang="pt-BR" sz="1000" dirty="0">
                        <a:solidFill>
                          <a:schemeClr val="tx2"/>
                        </a:solidFill>
                        <a:latin typeface="Inter" panose="02000503000000020004" pitchFamily="2" charset="0"/>
                        <a:ea typeface="Inter" panose="02000503000000020004" pitchFamily="2" charset="0"/>
                      </a:endParaRPr>
                    </a:p>
                  </a:txBody>
                  <a:tcPr marL="127357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512318"/>
                  </a:ext>
                </a:extLst>
              </a:tr>
              <a:tr h="588994">
                <a:tc>
                  <a:txBody>
                    <a:bodyPr/>
                    <a:lstStyle/>
                    <a:p>
                      <a:pPr algn="l"/>
                      <a:r>
                        <a:rPr lang="pt-BR" sz="1000" kern="1200" dirty="0">
                          <a:solidFill>
                            <a:srgbClr val="14263E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Acesso a vários </a:t>
                      </a:r>
                      <a:r>
                        <a:rPr lang="pt-BR" sz="1000" i="1" kern="1200" dirty="0">
                          <a:solidFill>
                            <a:srgbClr val="14263E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stakeholders </a:t>
                      </a:r>
                      <a:r>
                        <a:rPr lang="pt-BR" sz="1000" kern="1200" dirty="0">
                          <a:solidFill>
                            <a:srgbClr val="14263E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(colaboradores, clientes, potenciais clientes, líderes de opinião etc.)</a:t>
                      </a:r>
                      <a:r>
                        <a:rPr lang="pt-BR" sz="1000" dirty="0">
                          <a:solidFill>
                            <a:srgbClr val="14263E"/>
                          </a:solidFill>
                          <a:effectLst/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.</a:t>
                      </a:r>
                      <a:endParaRPr lang="pt-BR" sz="1000" dirty="0">
                        <a:solidFill>
                          <a:srgbClr val="14263E"/>
                        </a:solidFill>
                        <a:latin typeface="Inter" panose="02000503000000020004" pitchFamily="2" charset="0"/>
                        <a:ea typeface="Inter" panose="02000503000000020004" pitchFamily="2" charset="0"/>
                      </a:endParaRPr>
                    </a:p>
                  </a:txBody>
                  <a:tcPr marL="127357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9009482"/>
                  </a:ext>
                </a:extLst>
              </a:tr>
              <a:tr h="588994">
                <a:tc>
                  <a:txBody>
                    <a:bodyPr/>
                    <a:lstStyle/>
                    <a:p>
                      <a:pPr algn="l"/>
                      <a:r>
                        <a:rPr lang="pt-BR" sz="1000" kern="1200" dirty="0">
                          <a:solidFill>
                            <a:srgbClr val="14263E"/>
                          </a:solidFill>
                          <a:latin typeface="Inter" panose="020B0604020202020204" charset="0"/>
                          <a:ea typeface="+mn-ea"/>
                        </a:rPr>
                        <a:t>Indicadores em tempo real sobre o que as pessoas (opinião pública) pensam sobre sua marca e empresa.</a:t>
                      </a:r>
                    </a:p>
                  </a:txBody>
                  <a:tcPr marL="127357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2872697"/>
                  </a:ext>
                </a:extLst>
              </a:tr>
              <a:tr h="588994">
                <a:tc>
                  <a:txBody>
                    <a:bodyPr/>
                    <a:lstStyle/>
                    <a:p>
                      <a:pPr algn="l"/>
                      <a:r>
                        <a:rPr lang="pt-BR" sz="1000" dirty="0">
                          <a:solidFill>
                            <a:srgbClr val="14263E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Recebimento de alertas instantâneos de mudanças significativas em sua pontuação de reputação.</a:t>
                      </a:r>
                    </a:p>
                  </a:txBody>
                  <a:tcPr marL="127357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424812"/>
                  </a:ext>
                </a:extLst>
              </a:tr>
              <a:tr h="588994">
                <a:tc>
                  <a:txBody>
                    <a:bodyPr/>
                    <a:lstStyle/>
                    <a:p>
                      <a:pPr algn="l"/>
                      <a:r>
                        <a:rPr lang="pt-BR" sz="1000" dirty="0">
                          <a:solidFill>
                            <a:srgbClr val="14263E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Monitoramento de empresas em qualquer lugar do mundo.</a:t>
                      </a:r>
                    </a:p>
                  </a:txBody>
                  <a:tcPr marL="127357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38"/>
                  </a:ext>
                </a:extLst>
              </a:tr>
              <a:tr h="732660">
                <a:tc>
                  <a:txBody>
                    <a:bodyPr/>
                    <a:lstStyle/>
                    <a:p>
                      <a:pPr algn="l"/>
                      <a:r>
                        <a:rPr lang="pt-BR" sz="1000" dirty="0">
                          <a:solidFill>
                            <a:srgbClr val="14263E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Capacidade de aumentar a </a:t>
                      </a:r>
                      <a:r>
                        <a:rPr lang="pt-BR" sz="1000" kern="1200" dirty="0">
                          <a:solidFill>
                            <a:srgbClr val="14263E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amostra e executar pesquisas rápidas para obter feedback sobre potenciais crises. </a:t>
                      </a:r>
                    </a:p>
                  </a:txBody>
                  <a:tcPr marL="127357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29319"/>
                  </a:ext>
                </a:extLst>
              </a:tr>
              <a:tr h="712718">
                <a:tc>
                  <a:txBody>
                    <a:bodyPr/>
                    <a:lstStyle/>
                    <a:p>
                      <a:pPr algn="l"/>
                      <a:r>
                        <a:rPr lang="pt-BR" sz="1000" i="1" kern="1200" dirty="0">
                          <a:solidFill>
                            <a:srgbClr val="14263E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Feedback</a:t>
                      </a:r>
                      <a:r>
                        <a:rPr lang="pt-BR" sz="1000" kern="1200" dirty="0">
                          <a:solidFill>
                            <a:srgbClr val="14263E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+mn-cs"/>
                        </a:rPr>
                        <a:t> imediato em momentos de crise ou campanhas.</a:t>
                      </a:r>
                    </a:p>
                  </a:txBody>
                  <a:tcPr marL="127357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SIM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76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NÃO</a:t>
                      </a:r>
                    </a:p>
                  </a:txBody>
                  <a:tcPr marL="91381" marR="91381" marT="45690" marB="456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0078410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1A74C7-44AF-B940-3B9E-3234DEF49388}"/>
              </a:ext>
            </a:extLst>
          </p:cNvPr>
          <p:cNvCxnSpPr/>
          <p:nvPr/>
        </p:nvCxnSpPr>
        <p:spPr>
          <a:xfrm>
            <a:off x="3360038" y="2043879"/>
            <a:ext cx="1763643" cy="0"/>
          </a:xfrm>
          <a:prstGeom prst="line">
            <a:avLst/>
          </a:prstGeom>
          <a:ln w="12700">
            <a:solidFill>
              <a:srgbClr val="C05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B9CFBE9-2D69-7544-08DA-C5DDDFB8995F}"/>
              </a:ext>
            </a:extLst>
          </p:cNvPr>
          <p:cNvCxnSpPr/>
          <p:nvPr/>
        </p:nvCxnSpPr>
        <p:spPr>
          <a:xfrm>
            <a:off x="7594098" y="2050479"/>
            <a:ext cx="1763643" cy="0"/>
          </a:xfrm>
          <a:prstGeom prst="line">
            <a:avLst/>
          </a:prstGeom>
          <a:ln w="12700">
            <a:solidFill>
              <a:srgbClr val="C05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EBD51A9-542D-8B4D-FCE5-F5726E5EDE14}"/>
              </a:ext>
            </a:extLst>
          </p:cNvPr>
          <p:cNvCxnSpPr/>
          <p:nvPr/>
        </p:nvCxnSpPr>
        <p:spPr>
          <a:xfrm>
            <a:off x="5486925" y="2043879"/>
            <a:ext cx="1763643" cy="0"/>
          </a:xfrm>
          <a:prstGeom prst="line">
            <a:avLst/>
          </a:prstGeom>
          <a:ln w="12700">
            <a:solidFill>
              <a:srgbClr val="1426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FE03E626-3EA3-95B9-C1C4-6E4090A83B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663" y="2207338"/>
            <a:ext cx="242250" cy="24225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3A6244F-E1F0-F326-D1D1-BBB0A2E3D8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6860" y="3387570"/>
            <a:ext cx="309855" cy="240373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149C7C1-1F47-A47D-98D8-17FE2388EB19}"/>
              </a:ext>
            </a:extLst>
          </p:cNvPr>
          <p:cNvCxnSpPr/>
          <p:nvPr/>
        </p:nvCxnSpPr>
        <p:spPr>
          <a:xfrm>
            <a:off x="9674360" y="2043879"/>
            <a:ext cx="1763643" cy="0"/>
          </a:xfrm>
          <a:prstGeom prst="line">
            <a:avLst/>
          </a:prstGeom>
          <a:ln w="28575">
            <a:solidFill>
              <a:srgbClr val="1426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6A8BC2A6-9A75-DC2A-09CE-42394BB876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663" y="2779721"/>
            <a:ext cx="242250" cy="24225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A418B2F2-EB83-8DD2-E07B-EEBBA78E6F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663" y="5952933"/>
            <a:ext cx="242250" cy="24225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86FE876-EF68-A29B-610A-F9877CB8BF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8433" y="5952933"/>
            <a:ext cx="242250" cy="242250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C435E54F-7328-0637-CEB7-19BC725F8C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8433" y="5209839"/>
            <a:ext cx="242250" cy="24225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BF81CE0C-9AB9-CDBA-D947-4470F5827C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8433" y="4577205"/>
            <a:ext cx="242250" cy="24225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FAEABD4C-917A-8997-2882-BFB25C27C7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8433" y="3984738"/>
            <a:ext cx="242250" cy="24225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3F143C03-862D-5309-596D-FFF18C67C8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8433" y="3402314"/>
            <a:ext cx="242250" cy="242250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050211E0-FEFB-50D1-FF32-39CFD9AF84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7171" y="3402314"/>
            <a:ext cx="242250" cy="24225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36398E8A-78C8-7E51-7B2D-B98FBB5F1D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7171" y="3964655"/>
            <a:ext cx="242250" cy="24225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623EFFEA-8C27-C770-9BBF-6BFA25C62D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7171" y="5250007"/>
            <a:ext cx="242250" cy="242250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4AE58E9F-FA43-EDE0-8127-B8B2850FBA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7171" y="5952933"/>
            <a:ext cx="242250" cy="24225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180C054D-43C9-B458-D3C6-2106F2FC00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6860" y="3980037"/>
            <a:ext cx="309855" cy="240373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1A818DAD-6BDF-CD20-1F4C-FF359B5DF7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6860" y="4572504"/>
            <a:ext cx="309855" cy="240373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DD05AEA-AAFD-BD27-B123-BC08F31B9B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6860" y="5215179"/>
            <a:ext cx="309855" cy="240373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25C32ECD-8093-7606-91B2-78D0B22244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5933" y="2222720"/>
            <a:ext cx="309855" cy="240373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A1B3FEF7-9642-80D7-5B05-A617B4E320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5933" y="2795103"/>
            <a:ext cx="309855" cy="240373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362A2DB3-AA1C-807F-CBF4-C912889613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5933" y="3397611"/>
            <a:ext cx="309855" cy="240373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AF3AF023-6116-50B1-053D-43EF23B496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5933" y="4000120"/>
            <a:ext cx="309855" cy="240373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CB73C6BB-0C53-FEB4-2F41-C5C2CD6ED2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5933" y="4562460"/>
            <a:ext cx="309855" cy="240373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8E580426-DE93-DB38-E47E-76FCB2640E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5933" y="5225220"/>
            <a:ext cx="309855" cy="240373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0B741723-236A-CD6F-08A8-A3DDF8E465C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5933" y="5978356"/>
            <a:ext cx="309855" cy="240373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C7EAA9ED-F177-8723-9200-21B02530BA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672" y="2232761"/>
            <a:ext cx="309855" cy="240373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22EAF09E-7C20-3ACD-207D-6492F0FDEE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672" y="2795103"/>
            <a:ext cx="309855" cy="240373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9435FC05-94C8-1A29-8E6F-1AAB482865E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3536" y="2232761"/>
            <a:ext cx="309855" cy="240373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544DED29-4CE9-EFDF-924D-ACC9202BF7E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3536" y="4582544"/>
            <a:ext cx="309855" cy="240373"/>
          </a:xfrm>
          <a:prstGeom prst="rect">
            <a:avLst/>
          </a:prstGeom>
        </p:spPr>
      </p:pic>
      <p:pic>
        <p:nvPicPr>
          <p:cNvPr id="4" name="Picture 89">
            <a:extLst>
              <a:ext uri="{FF2B5EF4-FFF2-40B4-BE49-F238E27FC236}">
                <a16:creationId xmlns:a16="http://schemas.microsoft.com/office/drawing/2014/main" id="{17A9B84B-5B6E-3D83-3911-AC630BC910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2755" y="2793169"/>
            <a:ext cx="309855" cy="24037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DF44F6-520C-DDF6-8C21-85BDF8612FB4}"/>
              </a:ext>
            </a:extLst>
          </p:cNvPr>
          <p:cNvCxnSpPr/>
          <p:nvPr/>
        </p:nvCxnSpPr>
        <p:spPr>
          <a:xfrm>
            <a:off x="9660290" y="2050479"/>
            <a:ext cx="1763643" cy="0"/>
          </a:xfrm>
          <a:prstGeom prst="line">
            <a:avLst/>
          </a:prstGeom>
          <a:ln w="12700">
            <a:solidFill>
              <a:srgbClr val="C05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8937F09-C461-321C-775D-CBBBBD1E0980}"/>
              </a:ext>
            </a:extLst>
          </p:cNvPr>
          <p:cNvCxnSpPr>
            <a:cxnSpLocks/>
          </p:cNvCxnSpPr>
          <p:nvPr/>
        </p:nvCxnSpPr>
        <p:spPr>
          <a:xfrm>
            <a:off x="659423" y="2630771"/>
            <a:ext cx="2376648" cy="0"/>
          </a:xfrm>
          <a:prstGeom prst="line">
            <a:avLst/>
          </a:prstGeom>
          <a:ln w="12700">
            <a:solidFill>
              <a:srgbClr val="18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068C3A4-6D1C-D157-1A63-1DA8A3AC0794}"/>
              </a:ext>
            </a:extLst>
          </p:cNvPr>
          <p:cNvCxnSpPr>
            <a:cxnSpLocks/>
          </p:cNvCxnSpPr>
          <p:nvPr/>
        </p:nvCxnSpPr>
        <p:spPr>
          <a:xfrm>
            <a:off x="659423" y="3228648"/>
            <a:ext cx="2376648" cy="0"/>
          </a:xfrm>
          <a:prstGeom prst="line">
            <a:avLst/>
          </a:prstGeom>
          <a:ln w="12700">
            <a:solidFill>
              <a:srgbClr val="18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6D96A21-120B-D716-C45E-19087E03F92E}"/>
              </a:ext>
            </a:extLst>
          </p:cNvPr>
          <p:cNvCxnSpPr>
            <a:cxnSpLocks/>
          </p:cNvCxnSpPr>
          <p:nvPr/>
        </p:nvCxnSpPr>
        <p:spPr>
          <a:xfrm>
            <a:off x="659423" y="3835318"/>
            <a:ext cx="2376648" cy="0"/>
          </a:xfrm>
          <a:prstGeom prst="line">
            <a:avLst/>
          </a:prstGeom>
          <a:ln w="12700">
            <a:solidFill>
              <a:srgbClr val="18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4D314F5-CD97-E86F-9F03-0F00C9221248}"/>
              </a:ext>
            </a:extLst>
          </p:cNvPr>
          <p:cNvCxnSpPr>
            <a:cxnSpLocks/>
          </p:cNvCxnSpPr>
          <p:nvPr/>
        </p:nvCxnSpPr>
        <p:spPr>
          <a:xfrm>
            <a:off x="659423" y="4389234"/>
            <a:ext cx="2376648" cy="0"/>
          </a:xfrm>
          <a:prstGeom prst="line">
            <a:avLst/>
          </a:prstGeom>
          <a:ln w="12700">
            <a:solidFill>
              <a:srgbClr val="18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DE94E04-478E-2AF9-ECFB-33B234AC7856}"/>
              </a:ext>
            </a:extLst>
          </p:cNvPr>
          <p:cNvCxnSpPr>
            <a:cxnSpLocks/>
          </p:cNvCxnSpPr>
          <p:nvPr/>
        </p:nvCxnSpPr>
        <p:spPr>
          <a:xfrm>
            <a:off x="659423" y="5066241"/>
            <a:ext cx="2376648" cy="0"/>
          </a:xfrm>
          <a:prstGeom prst="line">
            <a:avLst/>
          </a:prstGeom>
          <a:ln w="12700">
            <a:solidFill>
              <a:srgbClr val="18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4F93A22-E5A6-D080-40B3-0E8C9459EBF6}"/>
              </a:ext>
            </a:extLst>
          </p:cNvPr>
          <p:cNvCxnSpPr>
            <a:cxnSpLocks/>
          </p:cNvCxnSpPr>
          <p:nvPr/>
        </p:nvCxnSpPr>
        <p:spPr>
          <a:xfrm>
            <a:off x="659423" y="5646534"/>
            <a:ext cx="2376648" cy="0"/>
          </a:xfrm>
          <a:prstGeom prst="line">
            <a:avLst/>
          </a:prstGeom>
          <a:ln w="12700">
            <a:solidFill>
              <a:srgbClr val="18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spaço Reservado para Número de Slide 28">
            <a:extLst>
              <a:ext uri="{FF2B5EF4-FFF2-40B4-BE49-F238E27FC236}">
                <a16:creationId xmlns:a16="http://schemas.microsoft.com/office/drawing/2014/main" id="{5B98EA0C-82D1-7284-96C5-AC414D6D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A2D093-1276-4FD7-8D50-CCCC06B7B606}" type="slidenum">
              <a:rPr kumimoji="0" lang="pt-BR" sz="1198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L Sans Text Medium" panose="02010603030407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1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OL Sans Text Medium" panose="02010603030407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4855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45B1BB-BFAB-9C4E-69AA-31E41F887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000" b="1" dirty="0">
                <a:solidFill>
                  <a:srgbClr val="FFFFFF"/>
                </a:solidFill>
                <a:latin typeface="Inter Light"/>
                <a:cs typeface="Inter Light"/>
              </a:rPr>
              <a:t>Ampliando nossa atuação global com a confiança de muitas das principais marcas mundiais.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92963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4C0ADBDD-23F7-B7A0-E35B-CA5B099E4350}"/>
              </a:ext>
            </a:extLst>
          </p:cNvPr>
          <p:cNvGrpSpPr/>
          <p:nvPr/>
        </p:nvGrpSpPr>
        <p:grpSpPr>
          <a:xfrm>
            <a:off x="10209470" y="-70210"/>
            <a:ext cx="1725377" cy="1508093"/>
            <a:chOff x="9934521" y="-72490"/>
            <a:chExt cx="2004129" cy="1751740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21DA149C-DBD4-28E5-FD1C-286DFCA0F088}"/>
                </a:ext>
              </a:extLst>
            </p:cNvPr>
            <p:cNvSpPr/>
            <p:nvPr/>
          </p:nvSpPr>
          <p:spPr>
            <a:xfrm>
              <a:off x="9934521" y="-72490"/>
              <a:ext cx="669852" cy="1098084"/>
            </a:xfrm>
            <a:prstGeom prst="roundRect">
              <a:avLst>
                <a:gd name="adj" fmla="val 7384"/>
              </a:avLst>
            </a:prstGeom>
            <a:solidFill>
              <a:srgbClr val="82A0A1">
                <a:alpha val="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806">
                <a:defRPr/>
              </a:pPr>
              <a:endParaRPr lang="pt-BR" sz="899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3CEABD58-BAC7-0D21-6EDD-61403DAF943C}"/>
                </a:ext>
              </a:extLst>
            </p:cNvPr>
            <p:cNvSpPr/>
            <p:nvPr/>
          </p:nvSpPr>
          <p:spPr>
            <a:xfrm>
              <a:off x="10601659" y="-72490"/>
              <a:ext cx="669852" cy="1421158"/>
            </a:xfrm>
            <a:prstGeom prst="roundRect">
              <a:avLst>
                <a:gd name="adj" fmla="val 7384"/>
              </a:avLst>
            </a:prstGeom>
            <a:solidFill>
              <a:srgbClr val="82A0A1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806">
                <a:defRPr/>
              </a:pPr>
              <a:endParaRPr lang="pt-BR" sz="899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65117420-A496-AD73-C04E-3A855BE847C0}"/>
                </a:ext>
              </a:extLst>
            </p:cNvPr>
            <p:cNvSpPr/>
            <p:nvPr/>
          </p:nvSpPr>
          <p:spPr>
            <a:xfrm>
              <a:off x="11268798" y="-72490"/>
              <a:ext cx="669852" cy="1751740"/>
            </a:xfrm>
            <a:prstGeom prst="roundRect">
              <a:avLst>
                <a:gd name="adj" fmla="val 7384"/>
              </a:avLst>
            </a:prstGeom>
            <a:solidFill>
              <a:srgbClr val="82A0A1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806">
                <a:defRPr/>
              </a:pPr>
              <a:endParaRPr lang="pt-BR" sz="899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F39C39D9-C497-5424-8712-350ED50B3EDD}"/>
              </a:ext>
            </a:extLst>
          </p:cNvPr>
          <p:cNvSpPr/>
          <p:nvPr/>
        </p:nvSpPr>
        <p:spPr>
          <a:xfrm>
            <a:off x="7310025" y="2148840"/>
            <a:ext cx="5474210" cy="5795430"/>
          </a:xfrm>
          <a:prstGeom prst="ellipse">
            <a:avLst/>
          </a:prstGeom>
          <a:noFill/>
          <a:ln>
            <a:solidFill>
              <a:srgbClr val="C05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06">
              <a:defRPr/>
            </a:pPr>
            <a:endParaRPr lang="pt-BR" sz="1799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6F464E7-68DD-2963-BD6F-3D549B47032F}"/>
              </a:ext>
            </a:extLst>
          </p:cNvPr>
          <p:cNvCxnSpPr/>
          <p:nvPr/>
        </p:nvCxnSpPr>
        <p:spPr>
          <a:xfrm>
            <a:off x="5213286" y="-509840"/>
            <a:ext cx="774255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975184A4-81AE-D9BA-B495-E969C71F6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167" y="493960"/>
            <a:ext cx="2810487" cy="7973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4F47653-E2EC-EE71-79BF-FA323EB830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5731" y="1960143"/>
            <a:ext cx="1651616" cy="9077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0478C0-EA2F-82E5-2171-C526B4FAAE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2" t="5548" r="15664"/>
          <a:stretch/>
        </p:blipFill>
        <p:spPr>
          <a:xfrm>
            <a:off x="7811869" y="2295804"/>
            <a:ext cx="5190286" cy="5190286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Google Shape;553;p37">
            <a:extLst>
              <a:ext uri="{FF2B5EF4-FFF2-40B4-BE49-F238E27FC236}">
                <a16:creationId xmlns:a16="http://schemas.microsoft.com/office/drawing/2014/main" id="{83E99EF7-4D50-1266-37AA-FB87337EA4AD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41559" y="6074557"/>
            <a:ext cx="850346" cy="22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A12EBE67-3B61-22EE-72B3-6F1CDF1E9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7919" y="5955873"/>
            <a:ext cx="1450925" cy="409571"/>
          </a:xfrm>
          <a:prstGeom prst="rect">
            <a:avLst/>
          </a:prstGeom>
        </p:spPr>
      </p:pic>
      <p:sp>
        <p:nvSpPr>
          <p:cNvPr id="4" name="Google Shape;129;g135c8b54752_0_975">
            <a:extLst>
              <a:ext uri="{FF2B5EF4-FFF2-40B4-BE49-F238E27FC236}">
                <a16:creationId xmlns:a16="http://schemas.microsoft.com/office/drawing/2014/main" id="{EA336409-C1FD-33B5-3632-C753569A1359}"/>
              </a:ext>
            </a:extLst>
          </p:cNvPr>
          <p:cNvSpPr txBox="1"/>
          <p:nvPr/>
        </p:nvSpPr>
        <p:spPr>
          <a:xfrm>
            <a:off x="1402564" y="1709164"/>
            <a:ext cx="7215065" cy="1455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0" tIns="45670" rIns="45670" bIns="45670" anchor="t" anchorCtr="0">
            <a:spAutoFit/>
          </a:bodyPr>
          <a:lstStyle/>
          <a:p>
            <a:pPr defTabSz="913806">
              <a:lnSpc>
                <a:spcPct val="123333"/>
              </a:lnSpc>
              <a:buClr>
                <a:srgbClr val="FFFFFF"/>
              </a:buClr>
              <a:buSzPts val="3000"/>
              <a:defRPr/>
            </a:pPr>
            <a:r>
              <a:rPr lang="pt-BR" sz="2400" b="1" kern="0" dirty="0">
                <a:solidFill>
                  <a:srgbClr val="CE5576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Queremos ser parceiros da sua empresa na gestão da sua reputação. </a:t>
            </a:r>
          </a:p>
          <a:p>
            <a:pPr defTabSz="913806">
              <a:lnSpc>
                <a:spcPct val="123333"/>
              </a:lnSpc>
              <a:buClr>
                <a:srgbClr val="FFFFFF"/>
              </a:buClr>
              <a:buSzPts val="3000"/>
              <a:defRPr/>
            </a:pPr>
            <a:r>
              <a:rPr lang="pt-BR" sz="2400" b="1" kern="0" dirty="0">
                <a:solidFill>
                  <a:srgbClr val="CE5576"/>
                </a:solidFill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Como podemos ajudar?</a:t>
            </a:r>
          </a:p>
        </p:txBody>
      </p:sp>
      <p:pic>
        <p:nvPicPr>
          <p:cNvPr id="13" name="Imagem 12" descr="Código QR&#10;&#10;Descrição gerada automaticamente">
            <a:extLst>
              <a:ext uri="{FF2B5EF4-FFF2-40B4-BE49-F238E27FC236}">
                <a16:creationId xmlns:a16="http://schemas.microsoft.com/office/drawing/2014/main" id="{083FE19F-3511-CCD8-D428-4F5E459D88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749" y="5383273"/>
            <a:ext cx="1125238" cy="112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59854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o Office">
  <a:themeElements>
    <a:clrScheme name="Caliber_Pastel">
      <a:dk1>
        <a:srgbClr val="C25D76"/>
      </a:dk1>
      <a:lt1>
        <a:srgbClr val="F6F6F1"/>
      </a:lt1>
      <a:dk2>
        <a:srgbClr val="18263C"/>
      </a:dk2>
      <a:lt2>
        <a:srgbClr val="FEFEFE"/>
      </a:lt2>
      <a:accent1>
        <a:srgbClr val="668AC2"/>
      </a:accent1>
      <a:accent2>
        <a:srgbClr val="7F7F7F"/>
      </a:accent2>
      <a:accent3>
        <a:srgbClr val="DA9DAC"/>
      </a:accent3>
      <a:accent4>
        <a:srgbClr val="CCCCCC"/>
      </a:accent4>
      <a:accent5>
        <a:srgbClr val="B2C4E0"/>
      </a:accent5>
      <a:accent6>
        <a:srgbClr val="E6BEC8"/>
      </a:accent6>
      <a:hlink>
        <a:srgbClr val="18263C"/>
      </a:hlink>
      <a:folHlink>
        <a:srgbClr val="AAAAA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1234</TotalTime>
  <Words>2051</Words>
  <Application>Microsoft Office PowerPoint</Application>
  <PresentationFormat>Widescreen</PresentationFormat>
  <Paragraphs>257</Paragraphs>
  <Slides>31</Slides>
  <Notes>28</Notes>
  <HiddenSlides>1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31</vt:i4>
      </vt:variant>
    </vt:vector>
  </HeadingPairs>
  <TitlesOfParts>
    <vt:vector size="47" baseType="lpstr">
      <vt:lpstr>Aptos</vt:lpstr>
      <vt:lpstr>Arial</vt:lpstr>
      <vt:lpstr>Calibri</vt:lpstr>
      <vt:lpstr>Calibri Light</vt:lpstr>
      <vt:lpstr>GOL Sans Text Medium</vt:lpstr>
      <vt:lpstr>Inter</vt:lpstr>
      <vt:lpstr>Inter bold</vt:lpstr>
      <vt:lpstr>Inter Light</vt:lpstr>
      <vt:lpstr>Prata</vt:lpstr>
      <vt:lpstr>Segoe UI</vt:lpstr>
      <vt:lpstr>Trebuchet MS</vt:lpstr>
      <vt:lpstr>Verdana</vt:lpstr>
      <vt:lpstr>Wingdings</vt:lpstr>
      <vt:lpstr>2_Tema do Office</vt:lpstr>
      <vt:lpstr>3_Tema do Office</vt:lpstr>
      <vt:lpstr>Tema do Office</vt:lpstr>
      <vt:lpstr>Conheça  as novas soluções da nossa plataforma digital</vt:lpstr>
      <vt:lpstr>Apresentação do PowerPoint</vt:lpstr>
      <vt:lpstr>Apresentação do PowerPoint</vt:lpstr>
      <vt:lpstr>Uma nova tecnologia para uma nova era da gestão da reputação.</vt:lpstr>
      <vt:lpstr>Novas soluções,  novas formas de gestão da reputação</vt:lpstr>
      <vt:lpstr> Semelhanças e diferenças entre os serviços Caliber 360 e Caliber Focus</vt:lpstr>
      <vt:lpstr>Apresentação do PowerPoint</vt:lpstr>
      <vt:lpstr>Entendendo mais sobre o serviço Caliber 360</vt:lpstr>
      <vt:lpstr>Entendendo mais sobre o serviço Caliber 360</vt:lpstr>
      <vt:lpstr>Dashboard – Seu painel de gestão online Caliber 360</vt:lpstr>
      <vt:lpstr>Segunda tela do dashboard Caliber 360</vt:lpstr>
      <vt:lpstr>Analisando a performance dos pontos de contato  Caliber 360</vt:lpstr>
      <vt:lpstr>Acompanhando a série histórica dos indicadores Caliber 360</vt:lpstr>
      <vt:lpstr>Explorando os cruzamentos dos dados Caliber 360</vt:lpstr>
      <vt:lpstr>Nuvem de palavras (opcional) Caliber 360</vt:lpstr>
      <vt:lpstr>Visão global dos principais temas da atualidade  Caliber 360</vt:lpstr>
      <vt:lpstr>Ranking de reputação dos principais setores da economia global  Caliber 360</vt:lpstr>
      <vt:lpstr>Avaliação nacional da sua empresa em comparação com  as empresas do ISE da B3 - Caliber 360</vt:lpstr>
      <vt:lpstr>Estrutura</vt:lpstr>
      <vt:lpstr>Conhecendo mais sobre o serviço Caliber Focus</vt:lpstr>
      <vt:lpstr>Gestão contínua Caliber Focus</vt:lpstr>
      <vt:lpstr>Avaliação da efetividade de campanhas na construção da reputação Caliber Focus</vt:lpstr>
      <vt:lpstr>Flexibilidade Caliber Focus</vt:lpstr>
      <vt:lpstr>Estrutura</vt:lpstr>
      <vt:lpstr>Quem somos</vt:lpstr>
      <vt:lpstr>Apresentação do PowerPoint</vt:lpstr>
      <vt:lpstr>Como a plataforma digital Real-Time Tracker® funciona?</vt:lpstr>
      <vt:lpstr>Graças à sua capacidade de monitoramento contínuo, a plataforma   da Caliber atende de forma proativa às necessidades de construção de estratégias e capacidade de ação em tempos de incerteza.</vt:lpstr>
      <vt:lpstr>Veja como a Caliber é a opção mais completa para a gestão da reputação.</vt:lpstr>
      <vt:lpstr>Ampliando nossa atuação global com a confiança de muitas das principais marcas mundiais.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Dario Menezes Menezes</dc:creator>
  <cp:lastModifiedBy>Dario Menezes Menezes</cp:lastModifiedBy>
  <cp:revision>77</cp:revision>
  <dcterms:created xsi:type="dcterms:W3CDTF">2024-07-24T18:33:19Z</dcterms:created>
  <dcterms:modified xsi:type="dcterms:W3CDTF">2024-09-30T21:36:56Z</dcterms:modified>
</cp:coreProperties>
</file>